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73" r:id="rId4"/>
    <p:sldId id="274" r:id="rId5"/>
    <p:sldId id="266" r:id="rId6"/>
    <p:sldId id="267" r:id="rId7"/>
    <p:sldId id="268" r:id="rId8"/>
    <p:sldId id="269" r:id="rId9"/>
    <p:sldId id="270" r:id="rId10"/>
    <p:sldId id="311" r:id="rId11"/>
    <p:sldId id="312" r:id="rId12"/>
    <p:sldId id="271" r:id="rId13"/>
    <p:sldId id="276" r:id="rId14"/>
    <p:sldId id="272" r:id="rId15"/>
    <p:sldId id="310" r:id="rId16"/>
    <p:sldId id="265" r:id="rId17"/>
    <p:sldId id="258" r:id="rId18"/>
    <p:sldId id="261" r:id="rId19"/>
    <p:sldId id="293" r:id="rId20"/>
    <p:sldId id="295" r:id="rId21"/>
    <p:sldId id="296" r:id="rId22"/>
    <p:sldId id="291" r:id="rId23"/>
    <p:sldId id="292" r:id="rId24"/>
    <p:sldId id="262" r:id="rId25"/>
    <p:sldId id="263" r:id="rId26"/>
    <p:sldId id="264" r:id="rId27"/>
    <p:sldId id="289" r:id="rId28"/>
    <p:sldId id="290" r:id="rId29"/>
    <p:sldId id="294" r:id="rId30"/>
    <p:sldId id="277" r:id="rId31"/>
    <p:sldId id="280" r:id="rId32"/>
    <p:sldId id="281" r:id="rId33"/>
    <p:sldId id="282" r:id="rId34"/>
    <p:sldId id="283" r:id="rId35"/>
    <p:sldId id="284" r:id="rId36"/>
    <p:sldId id="285" r:id="rId37"/>
    <p:sldId id="286" r:id="rId38"/>
    <p:sldId id="287" r:id="rId39"/>
    <p:sldId id="288"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610C33-2AB3-4470-ABF9-B5C66321A51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F339754E-6C5F-4C6B-87C3-A4E03E7A2870}">
      <dgm:prSet phldrT="[Texte]" custT="1"/>
      <dgm:spPr/>
      <dgm:t>
        <a:bodyPr/>
        <a:lstStyle/>
        <a:p>
          <a:r>
            <a:rPr lang="fr-FR" sz="5000" b="1" dirty="0" smtClean="0"/>
            <a:t>3</a:t>
          </a:r>
        </a:p>
        <a:p>
          <a:r>
            <a:rPr lang="fr-FR" sz="2600" dirty="0" smtClean="0"/>
            <a:t>Chapitres</a:t>
          </a:r>
          <a:endParaRPr lang="fr-FR" sz="2600" dirty="0"/>
        </a:p>
      </dgm:t>
    </dgm:pt>
    <dgm:pt modelId="{DFAE0B25-E2E4-49C2-9242-16C8F08186E4}" type="parTrans" cxnId="{FE37FD76-41C1-4AB7-AB34-54377DDE4953}">
      <dgm:prSet/>
      <dgm:spPr/>
      <dgm:t>
        <a:bodyPr/>
        <a:lstStyle/>
        <a:p>
          <a:endParaRPr lang="fr-FR"/>
        </a:p>
      </dgm:t>
    </dgm:pt>
    <dgm:pt modelId="{84BAF921-F406-4A5B-8DA9-9D4828E8C53F}" type="sibTrans" cxnId="{FE37FD76-41C1-4AB7-AB34-54377DDE4953}">
      <dgm:prSet/>
      <dgm:spPr/>
      <dgm:t>
        <a:bodyPr/>
        <a:lstStyle/>
        <a:p>
          <a:endParaRPr lang="fr-FR"/>
        </a:p>
      </dgm:t>
    </dgm:pt>
    <dgm:pt modelId="{0D9163C2-CF0C-413A-A6C2-3199DD480BF3}">
      <dgm:prSet phldrT="[Texte]" custT="1"/>
      <dgm:spPr/>
      <dgm:t>
        <a:bodyPr/>
        <a:lstStyle/>
        <a:p>
          <a:r>
            <a:rPr lang="fr-FR" sz="5000" b="1" dirty="0" smtClean="0"/>
            <a:t>9</a:t>
          </a:r>
        </a:p>
        <a:p>
          <a:r>
            <a:rPr lang="fr-FR" sz="2600" dirty="0" smtClean="0"/>
            <a:t>Thématiques</a:t>
          </a:r>
          <a:endParaRPr lang="fr-FR" sz="2600" dirty="0"/>
        </a:p>
      </dgm:t>
    </dgm:pt>
    <dgm:pt modelId="{2A801C61-45CD-44EE-A790-4CFCEC272AA9}" type="parTrans" cxnId="{A5C0F2E6-92F2-4C49-A923-8E27D934871D}">
      <dgm:prSet/>
      <dgm:spPr/>
      <dgm:t>
        <a:bodyPr/>
        <a:lstStyle/>
        <a:p>
          <a:endParaRPr lang="fr-FR"/>
        </a:p>
      </dgm:t>
    </dgm:pt>
    <dgm:pt modelId="{DDDD8C23-CE02-4D76-A49C-468CBD259AA7}" type="sibTrans" cxnId="{A5C0F2E6-92F2-4C49-A923-8E27D934871D}">
      <dgm:prSet/>
      <dgm:spPr/>
      <dgm:t>
        <a:bodyPr/>
        <a:lstStyle/>
        <a:p>
          <a:endParaRPr lang="fr-FR"/>
        </a:p>
      </dgm:t>
    </dgm:pt>
    <dgm:pt modelId="{448CB1B8-CCB3-4051-85EA-F0BE4E11262E}">
      <dgm:prSet phldrT="[Texte]" custT="1"/>
      <dgm:spPr/>
      <dgm:t>
        <a:bodyPr/>
        <a:lstStyle/>
        <a:p>
          <a:r>
            <a:rPr lang="fr-FR" sz="5000" b="1" dirty="0" smtClean="0"/>
            <a:t>42</a:t>
          </a:r>
        </a:p>
        <a:p>
          <a:r>
            <a:rPr lang="fr-FR" sz="2600" dirty="0" smtClean="0"/>
            <a:t>Objectifs</a:t>
          </a:r>
          <a:endParaRPr lang="fr-FR" sz="2600" dirty="0"/>
        </a:p>
      </dgm:t>
    </dgm:pt>
    <dgm:pt modelId="{8DA3AA5F-00A0-4559-8B5F-A921F46E9D0E}" type="parTrans" cxnId="{81AAB05F-8627-479F-B3EA-EB9D8ECEC35E}">
      <dgm:prSet/>
      <dgm:spPr/>
      <dgm:t>
        <a:bodyPr/>
        <a:lstStyle/>
        <a:p>
          <a:endParaRPr lang="fr-FR"/>
        </a:p>
      </dgm:t>
    </dgm:pt>
    <dgm:pt modelId="{C688AEB6-C23A-4AB2-8D08-48A38287CF0D}" type="sibTrans" cxnId="{81AAB05F-8627-479F-B3EA-EB9D8ECEC35E}">
      <dgm:prSet/>
      <dgm:spPr/>
      <dgm:t>
        <a:bodyPr/>
        <a:lstStyle/>
        <a:p>
          <a:endParaRPr lang="fr-FR"/>
        </a:p>
      </dgm:t>
    </dgm:pt>
    <dgm:pt modelId="{B1FB108A-1A76-46DA-83DD-0764DE894B25}">
      <dgm:prSet phldrT="[Texte]" custT="1"/>
      <dgm:spPr/>
      <dgm:t>
        <a:bodyPr/>
        <a:lstStyle/>
        <a:p>
          <a:r>
            <a:rPr lang="fr-FR" sz="5000" b="1" dirty="0" smtClean="0"/>
            <a:t>157</a:t>
          </a:r>
        </a:p>
        <a:p>
          <a:r>
            <a:rPr lang="fr-FR" sz="2600" dirty="0" smtClean="0"/>
            <a:t>Critères</a:t>
          </a:r>
          <a:endParaRPr lang="fr-FR" sz="2600" dirty="0"/>
        </a:p>
      </dgm:t>
    </dgm:pt>
    <dgm:pt modelId="{E8BAB4F5-44CF-44E6-B03D-E222B2374AEA}" type="parTrans" cxnId="{D67CE3D4-6CC7-4582-A4AC-658B7DCA06D2}">
      <dgm:prSet/>
      <dgm:spPr/>
      <dgm:t>
        <a:bodyPr/>
        <a:lstStyle/>
        <a:p>
          <a:endParaRPr lang="fr-FR"/>
        </a:p>
      </dgm:t>
    </dgm:pt>
    <dgm:pt modelId="{DCBAC22D-084B-44C8-951C-C72DE130578D}" type="sibTrans" cxnId="{D67CE3D4-6CC7-4582-A4AC-658B7DCA06D2}">
      <dgm:prSet/>
      <dgm:spPr/>
      <dgm:t>
        <a:bodyPr/>
        <a:lstStyle/>
        <a:p>
          <a:endParaRPr lang="fr-FR"/>
        </a:p>
      </dgm:t>
    </dgm:pt>
    <dgm:pt modelId="{F74360CD-1566-4DF4-BC7B-A705165AE995}" type="pres">
      <dgm:prSet presAssocID="{13610C33-2AB3-4470-ABF9-B5C66321A51D}" presName="Name0" presStyleCnt="0">
        <dgm:presLayoutVars>
          <dgm:dir/>
          <dgm:resizeHandles val="exact"/>
        </dgm:presLayoutVars>
      </dgm:prSet>
      <dgm:spPr/>
      <dgm:t>
        <a:bodyPr/>
        <a:lstStyle/>
        <a:p>
          <a:endParaRPr lang="fr-FR"/>
        </a:p>
      </dgm:t>
    </dgm:pt>
    <dgm:pt modelId="{9C28BE78-EBD8-4979-B3AE-31183F746792}" type="pres">
      <dgm:prSet presAssocID="{F339754E-6C5F-4C6B-87C3-A4E03E7A2870}" presName="Name5" presStyleLbl="vennNode1" presStyleIdx="0" presStyleCnt="4">
        <dgm:presLayoutVars>
          <dgm:bulletEnabled val="1"/>
        </dgm:presLayoutVars>
      </dgm:prSet>
      <dgm:spPr/>
      <dgm:t>
        <a:bodyPr/>
        <a:lstStyle/>
        <a:p>
          <a:endParaRPr lang="fr-FR"/>
        </a:p>
      </dgm:t>
    </dgm:pt>
    <dgm:pt modelId="{100B27EB-2CEE-495A-BD08-58215A9D6333}" type="pres">
      <dgm:prSet presAssocID="{84BAF921-F406-4A5B-8DA9-9D4828E8C53F}" presName="space" presStyleCnt="0"/>
      <dgm:spPr/>
    </dgm:pt>
    <dgm:pt modelId="{3D5E063C-7F6A-418B-8BBD-CE7663D15C94}" type="pres">
      <dgm:prSet presAssocID="{0D9163C2-CF0C-413A-A6C2-3199DD480BF3}" presName="Name5" presStyleLbl="vennNode1" presStyleIdx="1" presStyleCnt="4">
        <dgm:presLayoutVars>
          <dgm:bulletEnabled val="1"/>
        </dgm:presLayoutVars>
      </dgm:prSet>
      <dgm:spPr/>
      <dgm:t>
        <a:bodyPr/>
        <a:lstStyle/>
        <a:p>
          <a:endParaRPr lang="fr-FR"/>
        </a:p>
      </dgm:t>
    </dgm:pt>
    <dgm:pt modelId="{1918C8DF-05B5-4A48-9D1D-A58F291F4A83}" type="pres">
      <dgm:prSet presAssocID="{DDDD8C23-CE02-4D76-A49C-468CBD259AA7}" presName="space" presStyleCnt="0"/>
      <dgm:spPr/>
    </dgm:pt>
    <dgm:pt modelId="{5CEA4242-61BD-4414-BDC1-34602A160504}" type="pres">
      <dgm:prSet presAssocID="{448CB1B8-CCB3-4051-85EA-F0BE4E11262E}" presName="Name5" presStyleLbl="vennNode1" presStyleIdx="2" presStyleCnt="4">
        <dgm:presLayoutVars>
          <dgm:bulletEnabled val="1"/>
        </dgm:presLayoutVars>
      </dgm:prSet>
      <dgm:spPr/>
      <dgm:t>
        <a:bodyPr/>
        <a:lstStyle/>
        <a:p>
          <a:endParaRPr lang="fr-FR"/>
        </a:p>
      </dgm:t>
    </dgm:pt>
    <dgm:pt modelId="{A764CFFB-CE30-4742-8C8C-87B8A2F2FF12}" type="pres">
      <dgm:prSet presAssocID="{C688AEB6-C23A-4AB2-8D08-48A38287CF0D}" presName="space" presStyleCnt="0"/>
      <dgm:spPr/>
    </dgm:pt>
    <dgm:pt modelId="{C201E817-3706-4D1B-B0F1-A56B3A1AD197}" type="pres">
      <dgm:prSet presAssocID="{B1FB108A-1A76-46DA-83DD-0764DE894B25}" presName="Name5" presStyleLbl="vennNode1" presStyleIdx="3" presStyleCnt="4">
        <dgm:presLayoutVars>
          <dgm:bulletEnabled val="1"/>
        </dgm:presLayoutVars>
      </dgm:prSet>
      <dgm:spPr/>
      <dgm:t>
        <a:bodyPr/>
        <a:lstStyle/>
        <a:p>
          <a:endParaRPr lang="fr-FR"/>
        </a:p>
      </dgm:t>
    </dgm:pt>
  </dgm:ptLst>
  <dgm:cxnLst>
    <dgm:cxn modelId="{D3021F5A-1599-41B8-BC6D-6FCAADE93318}" type="presOf" srcId="{B1FB108A-1A76-46DA-83DD-0764DE894B25}" destId="{C201E817-3706-4D1B-B0F1-A56B3A1AD197}" srcOrd="0" destOrd="0" presId="urn:microsoft.com/office/officeart/2005/8/layout/venn3"/>
    <dgm:cxn modelId="{FE37FD76-41C1-4AB7-AB34-54377DDE4953}" srcId="{13610C33-2AB3-4470-ABF9-B5C66321A51D}" destId="{F339754E-6C5F-4C6B-87C3-A4E03E7A2870}" srcOrd="0" destOrd="0" parTransId="{DFAE0B25-E2E4-49C2-9242-16C8F08186E4}" sibTransId="{84BAF921-F406-4A5B-8DA9-9D4828E8C53F}"/>
    <dgm:cxn modelId="{3633D943-04FF-4EEB-8253-03CC6BC46B16}" type="presOf" srcId="{13610C33-2AB3-4470-ABF9-B5C66321A51D}" destId="{F74360CD-1566-4DF4-BC7B-A705165AE995}" srcOrd="0" destOrd="0" presId="urn:microsoft.com/office/officeart/2005/8/layout/venn3"/>
    <dgm:cxn modelId="{E75D609A-DF02-43F3-AD2F-D6B525605763}" type="presOf" srcId="{0D9163C2-CF0C-413A-A6C2-3199DD480BF3}" destId="{3D5E063C-7F6A-418B-8BBD-CE7663D15C94}" srcOrd="0" destOrd="0" presId="urn:microsoft.com/office/officeart/2005/8/layout/venn3"/>
    <dgm:cxn modelId="{81AAB05F-8627-479F-B3EA-EB9D8ECEC35E}" srcId="{13610C33-2AB3-4470-ABF9-B5C66321A51D}" destId="{448CB1B8-CCB3-4051-85EA-F0BE4E11262E}" srcOrd="2" destOrd="0" parTransId="{8DA3AA5F-00A0-4559-8B5F-A921F46E9D0E}" sibTransId="{C688AEB6-C23A-4AB2-8D08-48A38287CF0D}"/>
    <dgm:cxn modelId="{A5C0F2E6-92F2-4C49-A923-8E27D934871D}" srcId="{13610C33-2AB3-4470-ABF9-B5C66321A51D}" destId="{0D9163C2-CF0C-413A-A6C2-3199DD480BF3}" srcOrd="1" destOrd="0" parTransId="{2A801C61-45CD-44EE-A790-4CFCEC272AA9}" sibTransId="{DDDD8C23-CE02-4D76-A49C-468CBD259AA7}"/>
    <dgm:cxn modelId="{199F455D-2D9F-4358-AE47-65644A91D251}" type="presOf" srcId="{448CB1B8-CCB3-4051-85EA-F0BE4E11262E}" destId="{5CEA4242-61BD-4414-BDC1-34602A160504}" srcOrd="0" destOrd="0" presId="urn:microsoft.com/office/officeart/2005/8/layout/venn3"/>
    <dgm:cxn modelId="{D67CE3D4-6CC7-4582-A4AC-658B7DCA06D2}" srcId="{13610C33-2AB3-4470-ABF9-B5C66321A51D}" destId="{B1FB108A-1A76-46DA-83DD-0764DE894B25}" srcOrd="3" destOrd="0" parTransId="{E8BAB4F5-44CF-44E6-B03D-E222B2374AEA}" sibTransId="{DCBAC22D-084B-44C8-951C-C72DE130578D}"/>
    <dgm:cxn modelId="{3FF3CB1E-AFD0-4AFF-831B-C0AF9263C367}" type="presOf" srcId="{F339754E-6C5F-4C6B-87C3-A4E03E7A2870}" destId="{9C28BE78-EBD8-4979-B3AE-31183F746792}" srcOrd="0" destOrd="0" presId="urn:microsoft.com/office/officeart/2005/8/layout/venn3"/>
    <dgm:cxn modelId="{0B39AB73-0957-44E1-A03B-1B06E03A9528}" type="presParOf" srcId="{F74360CD-1566-4DF4-BC7B-A705165AE995}" destId="{9C28BE78-EBD8-4979-B3AE-31183F746792}" srcOrd="0" destOrd="0" presId="urn:microsoft.com/office/officeart/2005/8/layout/venn3"/>
    <dgm:cxn modelId="{1369EA1B-B674-42CE-8CD6-06AD26572F30}" type="presParOf" srcId="{F74360CD-1566-4DF4-BC7B-A705165AE995}" destId="{100B27EB-2CEE-495A-BD08-58215A9D6333}" srcOrd="1" destOrd="0" presId="urn:microsoft.com/office/officeart/2005/8/layout/venn3"/>
    <dgm:cxn modelId="{006C215B-CA3C-49F7-A2C4-F0D50769D869}" type="presParOf" srcId="{F74360CD-1566-4DF4-BC7B-A705165AE995}" destId="{3D5E063C-7F6A-418B-8BBD-CE7663D15C94}" srcOrd="2" destOrd="0" presId="urn:microsoft.com/office/officeart/2005/8/layout/venn3"/>
    <dgm:cxn modelId="{AC52DBE9-3452-4FBD-B4D3-D03519C92114}" type="presParOf" srcId="{F74360CD-1566-4DF4-BC7B-A705165AE995}" destId="{1918C8DF-05B5-4A48-9D1D-A58F291F4A83}" srcOrd="3" destOrd="0" presId="urn:microsoft.com/office/officeart/2005/8/layout/venn3"/>
    <dgm:cxn modelId="{5C5DA568-3D9D-4C8A-B362-064A2EBD202C}" type="presParOf" srcId="{F74360CD-1566-4DF4-BC7B-A705165AE995}" destId="{5CEA4242-61BD-4414-BDC1-34602A160504}" srcOrd="4" destOrd="0" presId="urn:microsoft.com/office/officeart/2005/8/layout/venn3"/>
    <dgm:cxn modelId="{089B9540-951D-4F1A-AE59-7156A58F7E97}" type="presParOf" srcId="{F74360CD-1566-4DF4-BC7B-A705165AE995}" destId="{A764CFFB-CE30-4742-8C8C-87B8A2F2FF12}" srcOrd="5" destOrd="0" presId="urn:microsoft.com/office/officeart/2005/8/layout/venn3"/>
    <dgm:cxn modelId="{746B63C5-C91E-4111-B294-4B0690766338}" type="presParOf" srcId="{F74360CD-1566-4DF4-BC7B-A705165AE995}" destId="{C201E817-3706-4D1B-B0F1-A56B3A1AD197}"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94D60-7D97-48D2-9802-9CD9A6B7BF46}" type="doc">
      <dgm:prSet loTypeId="urn:microsoft.com/office/officeart/2008/layout/PictureStrips" loCatId="picture" qsTypeId="urn:microsoft.com/office/officeart/2005/8/quickstyle/simple1" qsCatId="simple" csTypeId="urn:microsoft.com/office/officeart/2005/8/colors/accent1_2" csCatId="accent1" phldr="1"/>
      <dgm:spPr/>
      <dgm:t>
        <a:bodyPr/>
        <a:lstStyle/>
        <a:p>
          <a:endParaRPr lang="fr-FR"/>
        </a:p>
      </dgm:t>
    </dgm:pt>
    <dgm:pt modelId="{76DEC22A-8575-4E2A-BC63-2C90B7A9D3B5}">
      <dgm:prSet phldrT="[Texte]"/>
      <dgm:spPr/>
      <dgm:t>
        <a:bodyPr/>
        <a:lstStyle/>
        <a:p>
          <a:r>
            <a:rPr lang="fr-FR" dirty="0" smtClean="0"/>
            <a:t>La personne – Chapitre 1</a:t>
          </a:r>
          <a:endParaRPr lang="fr-FR" dirty="0"/>
        </a:p>
      </dgm:t>
    </dgm:pt>
    <dgm:pt modelId="{A041667A-2842-4C20-B573-49379CDED46C}" type="parTrans" cxnId="{006C1956-08AD-4DE4-9AD6-D3B66FFFE93A}">
      <dgm:prSet/>
      <dgm:spPr/>
      <dgm:t>
        <a:bodyPr/>
        <a:lstStyle/>
        <a:p>
          <a:endParaRPr lang="fr-FR"/>
        </a:p>
      </dgm:t>
    </dgm:pt>
    <dgm:pt modelId="{6D66CFFC-6139-4A97-8556-20C8B3A82112}" type="sibTrans" cxnId="{006C1956-08AD-4DE4-9AD6-D3B66FFFE93A}">
      <dgm:prSet/>
      <dgm:spPr/>
      <dgm:t>
        <a:bodyPr/>
        <a:lstStyle/>
        <a:p>
          <a:endParaRPr lang="fr-FR"/>
        </a:p>
      </dgm:t>
    </dgm:pt>
    <dgm:pt modelId="{AE374464-7D1C-4276-8ECE-85784C02F4B4}">
      <dgm:prSet phldrT="[Texte]"/>
      <dgm:spPr/>
      <dgm:t>
        <a:bodyPr/>
        <a:lstStyle/>
        <a:p>
          <a:r>
            <a:rPr lang="fr-FR" dirty="0" smtClean="0"/>
            <a:t>Les professionnels – Chapitre 2</a:t>
          </a:r>
          <a:endParaRPr lang="fr-FR" dirty="0"/>
        </a:p>
      </dgm:t>
    </dgm:pt>
    <dgm:pt modelId="{7AD544E1-C3D1-4631-8313-A442A2D98596}" type="parTrans" cxnId="{EFF5E7C4-8921-4530-A7F7-D1EE4ADD31D6}">
      <dgm:prSet/>
      <dgm:spPr/>
      <dgm:t>
        <a:bodyPr/>
        <a:lstStyle/>
        <a:p>
          <a:endParaRPr lang="fr-FR"/>
        </a:p>
      </dgm:t>
    </dgm:pt>
    <dgm:pt modelId="{7B0C68CC-7B31-4DF1-93F0-21DDF67E96ED}" type="sibTrans" cxnId="{EFF5E7C4-8921-4530-A7F7-D1EE4ADD31D6}">
      <dgm:prSet/>
      <dgm:spPr/>
      <dgm:t>
        <a:bodyPr/>
        <a:lstStyle/>
        <a:p>
          <a:endParaRPr lang="fr-FR"/>
        </a:p>
      </dgm:t>
    </dgm:pt>
    <dgm:pt modelId="{6FABC22C-9F53-46E4-9927-8F3FC76D64C0}">
      <dgm:prSet phldrT="[Texte]"/>
      <dgm:spPr/>
      <dgm:t>
        <a:bodyPr/>
        <a:lstStyle/>
        <a:p>
          <a:r>
            <a:rPr lang="fr-FR" dirty="0" smtClean="0"/>
            <a:t>L’ESSMS – Chapitre 3</a:t>
          </a:r>
          <a:endParaRPr lang="fr-FR" dirty="0"/>
        </a:p>
      </dgm:t>
    </dgm:pt>
    <dgm:pt modelId="{4F0C0B4D-6D67-4EF3-9879-F56B60F2FE58}" type="parTrans" cxnId="{3D483BF8-1EED-4A97-99D4-E15762672C9E}">
      <dgm:prSet/>
      <dgm:spPr/>
      <dgm:t>
        <a:bodyPr/>
        <a:lstStyle/>
        <a:p>
          <a:endParaRPr lang="fr-FR"/>
        </a:p>
      </dgm:t>
    </dgm:pt>
    <dgm:pt modelId="{897D55D3-9D57-4C30-82B7-A3599A33183D}" type="sibTrans" cxnId="{3D483BF8-1EED-4A97-99D4-E15762672C9E}">
      <dgm:prSet/>
      <dgm:spPr/>
      <dgm:t>
        <a:bodyPr/>
        <a:lstStyle/>
        <a:p>
          <a:endParaRPr lang="fr-FR"/>
        </a:p>
      </dgm:t>
    </dgm:pt>
    <dgm:pt modelId="{8CDD1040-1AE9-4770-8B4C-899B43FF2ADC}" type="pres">
      <dgm:prSet presAssocID="{BAE94D60-7D97-48D2-9802-9CD9A6B7BF46}" presName="Name0" presStyleCnt="0">
        <dgm:presLayoutVars>
          <dgm:dir/>
          <dgm:resizeHandles val="exact"/>
        </dgm:presLayoutVars>
      </dgm:prSet>
      <dgm:spPr/>
      <dgm:t>
        <a:bodyPr/>
        <a:lstStyle/>
        <a:p>
          <a:endParaRPr lang="fr-FR"/>
        </a:p>
      </dgm:t>
    </dgm:pt>
    <dgm:pt modelId="{4AE63C2B-2740-40A0-8094-4EFDF88F1363}" type="pres">
      <dgm:prSet presAssocID="{76DEC22A-8575-4E2A-BC63-2C90B7A9D3B5}" presName="composite" presStyleCnt="0"/>
      <dgm:spPr/>
    </dgm:pt>
    <dgm:pt modelId="{0F471FFC-14C0-421B-A00F-8762863F3258}" type="pres">
      <dgm:prSet presAssocID="{76DEC22A-8575-4E2A-BC63-2C90B7A9D3B5}" presName="rect1" presStyleLbl="trAlignAcc1" presStyleIdx="0" presStyleCnt="3" custScaleX="234307" custLinFactNeighborX="12620" custLinFactNeighborY="60">
        <dgm:presLayoutVars>
          <dgm:bulletEnabled val="1"/>
        </dgm:presLayoutVars>
      </dgm:prSet>
      <dgm:spPr/>
      <dgm:t>
        <a:bodyPr/>
        <a:lstStyle/>
        <a:p>
          <a:endParaRPr lang="fr-FR"/>
        </a:p>
      </dgm:t>
    </dgm:pt>
    <dgm:pt modelId="{23FA9D8B-3EA5-43CF-AEF6-1C6BB176C2CF}" type="pres">
      <dgm:prSet presAssocID="{76DEC22A-8575-4E2A-BC63-2C90B7A9D3B5}" presName="rect2" presStyleLbl="fgImgPlace1" presStyleIdx="0" presStyleCnt="3" custScaleX="136962" custLinFactX="-101724" custLinFactNeighborX="-200000" custLinFactNeighborY="2279"/>
      <dgm:spPr>
        <a:blipFill rotWithShape="1">
          <a:blip xmlns:r="http://schemas.openxmlformats.org/officeDocument/2006/relationships" r:embed="rId1"/>
          <a:stretch>
            <a:fillRect/>
          </a:stretch>
        </a:blipFill>
      </dgm:spPr>
    </dgm:pt>
    <dgm:pt modelId="{4C0DEFCC-B055-49C7-9622-4D2EAFEC5951}" type="pres">
      <dgm:prSet presAssocID="{6D66CFFC-6139-4A97-8556-20C8B3A82112}" presName="sibTrans" presStyleCnt="0"/>
      <dgm:spPr/>
    </dgm:pt>
    <dgm:pt modelId="{DF5D90AA-F453-4CAC-8AA8-E780DE5590E6}" type="pres">
      <dgm:prSet presAssocID="{AE374464-7D1C-4276-8ECE-85784C02F4B4}" presName="composite" presStyleCnt="0"/>
      <dgm:spPr/>
    </dgm:pt>
    <dgm:pt modelId="{82102035-138B-424A-B79E-6BF39E49FBA0}" type="pres">
      <dgm:prSet presAssocID="{AE374464-7D1C-4276-8ECE-85784C02F4B4}" presName="rect1" presStyleLbl="trAlignAcc1" presStyleIdx="1" presStyleCnt="3" custScaleX="232271" custLinFactNeighborX="13210" custLinFactNeighborY="-3316">
        <dgm:presLayoutVars>
          <dgm:bulletEnabled val="1"/>
        </dgm:presLayoutVars>
      </dgm:prSet>
      <dgm:spPr/>
      <dgm:t>
        <a:bodyPr/>
        <a:lstStyle/>
        <a:p>
          <a:endParaRPr lang="fr-FR"/>
        </a:p>
      </dgm:t>
    </dgm:pt>
    <dgm:pt modelId="{501ADF12-30F6-4897-B2B5-BD991EBDBB3A}" type="pres">
      <dgm:prSet presAssocID="{AE374464-7D1C-4276-8ECE-85784C02F4B4}" presName="rect2" presStyleLbl="fgImgPlace1" presStyleIdx="1" presStyleCnt="3" custScaleX="140409" custScaleY="102521" custLinFactX="-100001" custLinFactNeighborX="-200000" custLinFactNeighborY="-1032"/>
      <dgm:spPr>
        <a:blipFill rotWithShape="1">
          <a:blip xmlns:r="http://schemas.openxmlformats.org/officeDocument/2006/relationships" r:embed="rId2"/>
          <a:stretch>
            <a:fillRect/>
          </a:stretch>
        </a:blipFill>
      </dgm:spPr>
    </dgm:pt>
    <dgm:pt modelId="{FA68528C-48AE-4136-8E61-3C590F9F044E}" type="pres">
      <dgm:prSet presAssocID="{7B0C68CC-7B31-4DF1-93F0-21DDF67E96ED}" presName="sibTrans" presStyleCnt="0"/>
      <dgm:spPr/>
    </dgm:pt>
    <dgm:pt modelId="{4229C615-A961-4959-830E-D1A476FCF580}" type="pres">
      <dgm:prSet presAssocID="{6FABC22C-9F53-46E4-9927-8F3FC76D64C0}" presName="composite" presStyleCnt="0"/>
      <dgm:spPr/>
    </dgm:pt>
    <dgm:pt modelId="{1557587B-5DF8-4A1C-A814-B1FD56B6DC65}" type="pres">
      <dgm:prSet presAssocID="{6FABC22C-9F53-46E4-9927-8F3FC76D64C0}" presName="rect1" presStyleLbl="trAlignAcc1" presStyleIdx="2" presStyleCnt="3" custScaleX="232559" custLinFactNeighborX="12775" custLinFactNeighborY="-4273">
        <dgm:presLayoutVars>
          <dgm:bulletEnabled val="1"/>
        </dgm:presLayoutVars>
      </dgm:prSet>
      <dgm:spPr/>
      <dgm:t>
        <a:bodyPr/>
        <a:lstStyle/>
        <a:p>
          <a:endParaRPr lang="fr-FR"/>
        </a:p>
      </dgm:t>
    </dgm:pt>
    <dgm:pt modelId="{C3A7232D-D3F7-4E40-A2E2-52FE3DC98E5A}" type="pres">
      <dgm:prSet presAssocID="{6FABC22C-9F53-46E4-9927-8F3FC76D64C0}" presName="rect2" presStyleLbl="fgImgPlace1" presStyleIdx="2" presStyleCnt="3" custScaleX="140969" custScaleY="102930" custLinFactX="-100000" custLinFactNeighborX="-199721" custLinFactNeighborY="-4063"/>
      <dgm:spPr>
        <a:blipFill rotWithShape="1">
          <a:blip xmlns:r="http://schemas.openxmlformats.org/officeDocument/2006/relationships" r:embed="rId3"/>
          <a:stretch>
            <a:fillRect/>
          </a:stretch>
        </a:blipFill>
      </dgm:spPr>
    </dgm:pt>
  </dgm:ptLst>
  <dgm:cxnLst>
    <dgm:cxn modelId="{B2E583D7-02C9-4711-BBE9-BAEBFDAE7135}" type="presOf" srcId="{AE374464-7D1C-4276-8ECE-85784C02F4B4}" destId="{82102035-138B-424A-B79E-6BF39E49FBA0}" srcOrd="0" destOrd="0" presId="urn:microsoft.com/office/officeart/2008/layout/PictureStrips"/>
    <dgm:cxn modelId="{EFF5E7C4-8921-4530-A7F7-D1EE4ADD31D6}" srcId="{BAE94D60-7D97-48D2-9802-9CD9A6B7BF46}" destId="{AE374464-7D1C-4276-8ECE-85784C02F4B4}" srcOrd="1" destOrd="0" parTransId="{7AD544E1-C3D1-4631-8313-A442A2D98596}" sibTransId="{7B0C68CC-7B31-4DF1-93F0-21DDF67E96ED}"/>
    <dgm:cxn modelId="{3D483BF8-1EED-4A97-99D4-E15762672C9E}" srcId="{BAE94D60-7D97-48D2-9802-9CD9A6B7BF46}" destId="{6FABC22C-9F53-46E4-9927-8F3FC76D64C0}" srcOrd="2" destOrd="0" parTransId="{4F0C0B4D-6D67-4EF3-9879-F56B60F2FE58}" sibTransId="{897D55D3-9D57-4C30-82B7-A3599A33183D}"/>
    <dgm:cxn modelId="{6CFAD7B7-4F8B-4300-83A4-3BBF9C0524A9}" type="presOf" srcId="{BAE94D60-7D97-48D2-9802-9CD9A6B7BF46}" destId="{8CDD1040-1AE9-4770-8B4C-899B43FF2ADC}" srcOrd="0" destOrd="0" presId="urn:microsoft.com/office/officeart/2008/layout/PictureStrips"/>
    <dgm:cxn modelId="{5BA09034-E6B7-447F-8AF6-8A80C07AA05E}" type="presOf" srcId="{76DEC22A-8575-4E2A-BC63-2C90B7A9D3B5}" destId="{0F471FFC-14C0-421B-A00F-8762863F3258}" srcOrd="0" destOrd="0" presId="urn:microsoft.com/office/officeart/2008/layout/PictureStrips"/>
    <dgm:cxn modelId="{797A7E7B-BA2B-4BF7-B706-EF9C773F3F4A}" type="presOf" srcId="{6FABC22C-9F53-46E4-9927-8F3FC76D64C0}" destId="{1557587B-5DF8-4A1C-A814-B1FD56B6DC65}" srcOrd="0" destOrd="0" presId="urn:microsoft.com/office/officeart/2008/layout/PictureStrips"/>
    <dgm:cxn modelId="{006C1956-08AD-4DE4-9AD6-D3B66FFFE93A}" srcId="{BAE94D60-7D97-48D2-9802-9CD9A6B7BF46}" destId="{76DEC22A-8575-4E2A-BC63-2C90B7A9D3B5}" srcOrd="0" destOrd="0" parTransId="{A041667A-2842-4C20-B573-49379CDED46C}" sibTransId="{6D66CFFC-6139-4A97-8556-20C8B3A82112}"/>
    <dgm:cxn modelId="{39E06C7E-37AD-4C7D-9CF7-48E3DF20C398}" type="presParOf" srcId="{8CDD1040-1AE9-4770-8B4C-899B43FF2ADC}" destId="{4AE63C2B-2740-40A0-8094-4EFDF88F1363}" srcOrd="0" destOrd="0" presId="urn:microsoft.com/office/officeart/2008/layout/PictureStrips"/>
    <dgm:cxn modelId="{9C7138A0-BCAC-4654-BEA8-834678FDDC8E}" type="presParOf" srcId="{4AE63C2B-2740-40A0-8094-4EFDF88F1363}" destId="{0F471FFC-14C0-421B-A00F-8762863F3258}" srcOrd="0" destOrd="0" presId="urn:microsoft.com/office/officeart/2008/layout/PictureStrips"/>
    <dgm:cxn modelId="{64625AE2-013A-4366-85C6-EC31185A812C}" type="presParOf" srcId="{4AE63C2B-2740-40A0-8094-4EFDF88F1363}" destId="{23FA9D8B-3EA5-43CF-AEF6-1C6BB176C2CF}" srcOrd="1" destOrd="0" presId="urn:microsoft.com/office/officeart/2008/layout/PictureStrips"/>
    <dgm:cxn modelId="{597862A1-2FD4-44A5-801C-6CD7D759D73F}" type="presParOf" srcId="{8CDD1040-1AE9-4770-8B4C-899B43FF2ADC}" destId="{4C0DEFCC-B055-49C7-9622-4D2EAFEC5951}" srcOrd="1" destOrd="0" presId="urn:microsoft.com/office/officeart/2008/layout/PictureStrips"/>
    <dgm:cxn modelId="{11D35B84-D17A-4ACB-ACF5-484DE3490AD4}" type="presParOf" srcId="{8CDD1040-1AE9-4770-8B4C-899B43FF2ADC}" destId="{DF5D90AA-F453-4CAC-8AA8-E780DE5590E6}" srcOrd="2" destOrd="0" presId="urn:microsoft.com/office/officeart/2008/layout/PictureStrips"/>
    <dgm:cxn modelId="{F0CA3BC4-86B6-420A-9E99-A7371CFD918E}" type="presParOf" srcId="{DF5D90AA-F453-4CAC-8AA8-E780DE5590E6}" destId="{82102035-138B-424A-B79E-6BF39E49FBA0}" srcOrd="0" destOrd="0" presId="urn:microsoft.com/office/officeart/2008/layout/PictureStrips"/>
    <dgm:cxn modelId="{656DF9A9-52D3-4C58-8C9A-2A3D69D0940D}" type="presParOf" srcId="{DF5D90AA-F453-4CAC-8AA8-E780DE5590E6}" destId="{501ADF12-30F6-4897-B2B5-BD991EBDBB3A}" srcOrd="1" destOrd="0" presId="urn:microsoft.com/office/officeart/2008/layout/PictureStrips"/>
    <dgm:cxn modelId="{4446CFEB-AD4A-413A-A25C-235927EA76DD}" type="presParOf" srcId="{8CDD1040-1AE9-4770-8B4C-899B43FF2ADC}" destId="{FA68528C-48AE-4136-8E61-3C590F9F044E}" srcOrd="3" destOrd="0" presId="urn:microsoft.com/office/officeart/2008/layout/PictureStrips"/>
    <dgm:cxn modelId="{33DDA5D2-F1F9-4E65-886D-37C95DF96274}" type="presParOf" srcId="{8CDD1040-1AE9-4770-8B4C-899B43FF2ADC}" destId="{4229C615-A961-4959-830E-D1A476FCF580}" srcOrd="4" destOrd="0" presId="urn:microsoft.com/office/officeart/2008/layout/PictureStrips"/>
    <dgm:cxn modelId="{E97B371C-C5B3-4343-BD20-D246C3D8A32F}" type="presParOf" srcId="{4229C615-A961-4959-830E-D1A476FCF580}" destId="{1557587B-5DF8-4A1C-A814-B1FD56B6DC65}" srcOrd="0" destOrd="0" presId="urn:microsoft.com/office/officeart/2008/layout/PictureStrips"/>
    <dgm:cxn modelId="{0AA08740-BE2E-4065-8453-DCF490C68837}" type="presParOf" srcId="{4229C615-A961-4959-830E-D1A476FCF580}" destId="{C3A7232D-D3F7-4E40-A2E2-52FE3DC98E5A}"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EE6FACC-A357-47CF-B940-18536B45D41A}" type="doc">
      <dgm:prSet loTypeId="urn:microsoft.com/office/officeart/2005/8/layout/chevron1" loCatId="process" qsTypeId="urn:microsoft.com/office/officeart/2005/8/quickstyle/simple1" qsCatId="simple" csTypeId="urn:microsoft.com/office/officeart/2005/8/colors/accent1_2" csCatId="accent1" phldr="1"/>
      <dgm:spPr/>
    </dgm:pt>
    <dgm:pt modelId="{B2331592-467A-460B-933E-40667A038574}">
      <dgm:prSet phldrT="[Texte]"/>
      <dgm:spPr/>
      <dgm:t>
        <a:bodyPr/>
        <a:lstStyle/>
        <a:p>
          <a:r>
            <a:rPr lang="fr-FR" dirty="0" smtClean="0"/>
            <a:t>Si cotation </a:t>
          </a:r>
        </a:p>
        <a:p>
          <a:r>
            <a:rPr lang="fr-FR" b="1" dirty="0" smtClean="0">
              <a:latin typeface="Calibri" panose="020F0502020204030204" pitchFamily="34" charset="0"/>
              <a:ea typeface="Calibri" panose="020F0502020204030204" pitchFamily="34" charset="0"/>
              <a:cs typeface="Calibri" panose="020F0502020204030204" pitchFamily="34" charset="0"/>
            </a:rPr>
            <a:t>&lt; 4</a:t>
          </a:r>
          <a:endParaRPr lang="fr-FR" b="1" dirty="0"/>
        </a:p>
      </dgm:t>
    </dgm:pt>
    <dgm:pt modelId="{2E26F021-F228-46DD-8881-733737B83669}" type="parTrans" cxnId="{F65946E9-8655-4704-829A-FD6E637FCCF3}">
      <dgm:prSet/>
      <dgm:spPr/>
      <dgm:t>
        <a:bodyPr/>
        <a:lstStyle/>
        <a:p>
          <a:endParaRPr lang="fr-FR"/>
        </a:p>
      </dgm:t>
    </dgm:pt>
    <dgm:pt modelId="{3CFA65EB-49AA-4819-B667-B2D2228C735D}" type="sibTrans" cxnId="{F65946E9-8655-4704-829A-FD6E637FCCF3}">
      <dgm:prSet/>
      <dgm:spPr/>
      <dgm:t>
        <a:bodyPr/>
        <a:lstStyle/>
        <a:p>
          <a:endParaRPr lang="fr-FR"/>
        </a:p>
      </dgm:t>
    </dgm:pt>
    <dgm:pt modelId="{63FB558C-4ADF-48B5-AC98-214BC59B8929}">
      <dgm:prSet phldrT="[Texte]"/>
      <dgm:spPr/>
      <dgm:t>
        <a:bodyPr/>
        <a:lstStyle/>
        <a:p>
          <a:r>
            <a:rPr lang="fr-FR" dirty="0" smtClean="0"/>
            <a:t>Formulaire complété par l’évaluateur</a:t>
          </a:r>
          <a:endParaRPr lang="fr-FR" dirty="0"/>
        </a:p>
      </dgm:t>
    </dgm:pt>
    <dgm:pt modelId="{D288BED0-E5B6-4D95-897F-CBAD3E33FF44}" type="parTrans" cxnId="{B58FF807-FB13-4BE5-AB82-3CA5CCDCB08E}">
      <dgm:prSet/>
      <dgm:spPr/>
      <dgm:t>
        <a:bodyPr/>
        <a:lstStyle/>
        <a:p>
          <a:endParaRPr lang="fr-FR"/>
        </a:p>
      </dgm:t>
    </dgm:pt>
    <dgm:pt modelId="{FE977E49-B26A-4B00-9D22-8F3DC4A1C47F}" type="sibTrans" cxnId="{B58FF807-FB13-4BE5-AB82-3CA5CCDCB08E}">
      <dgm:prSet/>
      <dgm:spPr/>
      <dgm:t>
        <a:bodyPr/>
        <a:lstStyle/>
        <a:p>
          <a:endParaRPr lang="fr-FR"/>
        </a:p>
      </dgm:t>
    </dgm:pt>
    <dgm:pt modelId="{A05C5F4A-BBD7-44F0-941E-13A1980B5808}">
      <dgm:prSet phldrT="[Texte]"/>
      <dgm:spPr/>
      <dgm:t>
        <a:bodyPr/>
        <a:lstStyle/>
        <a:p>
          <a:r>
            <a:rPr lang="fr-FR" dirty="0" smtClean="0"/>
            <a:t>Elaboration d’un plan d’action par l’ESSMS</a:t>
          </a:r>
          <a:endParaRPr lang="fr-FR" dirty="0"/>
        </a:p>
      </dgm:t>
    </dgm:pt>
    <dgm:pt modelId="{78117CF1-1934-4A0B-9320-2EC4F9144612}" type="parTrans" cxnId="{4228DEA4-0E71-4ABC-AF73-9C678DD7E0C4}">
      <dgm:prSet/>
      <dgm:spPr/>
      <dgm:t>
        <a:bodyPr/>
        <a:lstStyle/>
        <a:p>
          <a:endParaRPr lang="fr-FR"/>
        </a:p>
      </dgm:t>
    </dgm:pt>
    <dgm:pt modelId="{C5F202AC-D315-437C-A403-75C328B9D703}" type="sibTrans" cxnId="{4228DEA4-0E71-4ABC-AF73-9C678DD7E0C4}">
      <dgm:prSet/>
      <dgm:spPr/>
      <dgm:t>
        <a:bodyPr/>
        <a:lstStyle/>
        <a:p>
          <a:endParaRPr lang="fr-FR"/>
        </a:p>
      </dgm:t>
    </dgm:pt>
    <dgm:pt modelId="{0AD76B11-F418-4351-B3AC-17AB3D9AC76D}">
      <dgm:prSet/>
      <dgm:spPr/>
      <dgm:t>
        <a:bodyPr/>
        <a:lstStyle/>
        <a:p>
          <a:r>
            <a:rPr lang="fr-FR" dirty="0" smtClean="0"/>
            <a:t>Transmission à l’autorité compétente</a:t>
          </a:r>
          <a:endParaRPr lang="fr-FR" dirty="0"/>
        </a:p>
      </dgm:t>
    </dgm:pt>
    <dgm:pt modelId="{40600E68-1C5D-4847-A283-97539DABC4D1}" type="parTrans" cxnId="{1749D329-ABF8-47B0-9EE1-DF823C6BB2DA}">
      <dgm:prSet/>
      <dgm:spPr/>
      <dgm:t>
        <a:bodyPr/>
        <a:lstStyle/>
        <a:p>
          <a:endParaRPr lang="fr-FR"/>
        </a:p>
      </dgm:t>
    </dgm:pt>
    <dgm:pt modelId="{B77DEC98-3E8E-42F2-9BC6-BB9C3DCBCE3A}" type="sibTrans" cxnId="{1749D329-ABF8-47B0-9EE1-DF823C6BB2DA}">
      <dgm:prSet/>
      <dgm:spPr/>
      <dgm:t>
        <a:bodyPr/>
        <a:lstStyle/>
        <a:p>
          <a:endParaRPr lang="fr-FR"/>
        </a:p>
      </dgm:t>
    </dgm:pt>
    <dgm:pt modelId="{3E931B06-E679-4C7F-89A1-E79CAA8A095B}" type="pres">
      <dgm:prSet presAssocID="{DEE6FACC-A357-47CF-B940-18536B45D41A}" presName="Name0" presStyleCnt="0">
        <dgm:presLayoutVars>
          <dgm:dir/>
          <dgm:animLvl val="lvl"/>
          <dgm:resizeHandles val="exact"/>
        </dgm:presLayoutVars>
      </dgm:prSet>
      <dgm:spPr/>
    </dgm:pt>
    <dgm:pt modelId="{92BBABEE-1E09-44BB-BC75-BE8951ACC744}" type="pres">
      <dgm:prSet presAssocID="{B2331592-467A-460B-933E-40667A038574}" presName="parTxOnly" presStyleLbl="node1" presStyleIdx="0" presStyleCnt="4" custLinFactNeighborY="-17299">
        <dgm:presLayoutVars>
          <dgm:chMax val="0"/>
          <dgm:chPref val="0"/>
          <dgm:bulletEnabled val="1"/>
        </dgm:presLayoutVars>
      </dgm:prSet>
      <dgm:spPr/>
      <dgm:t>
        <a:bodyPr/>
        <a:lstStyle/>
        <a:p>
          <a:endParaRPr lang="fr-FR"/>
        </a:p>
      </dgm:t>
    </dgm:pt>
    <dgm:pt modelId="{C2FEC205-08BB-4327-B1E4-CCD7BF47E95F}" type="pres">
      <dgm:prSet presAssocID="{3CFA65EB-49AA-4819-B667-B2D2228C735D}" presName="parTxOnlySpace" presStyleCnt="0"/>
      <dgm:spPr/>
    </dgm:pt>
    <dgm:pt modelId="{5550D3C9-37F3-425E-A54B-B10B68C6F33E}" type="pres">
      <dgm:prSet presAssocID="{63FB558C-4ADF-48B5-AC98-214BC59B8929}" presName="parTxOnly" presStyleLbl="node1" presStyleIdx="1" presStyleCnt="4" custLinFactNeighborX="-9023" custLinFactNeighborY="-16819">
        <dgm:presLayoutVars>
          <dgm:chMax val="0"/>
          <dgm:chPref val="0"/>
          <dgm:bulletEnabled val="1"/>
        </dgm:presLayoutVars>
      </dgm:prSet>
      <dgm:spPr/>
      <dgm:t>
        <a:bodyPr/>
        <a:lstStyle/>
        <a:p>
          <a:endParaRPr lang="fr-FR"/>
        </a:p>
      </dgm:t>
    </dgm:pt>
    <dgm:pt modelId="{28D513A8-7389-494C-BD0B-60765E529268}" type="pres">
      <dgm:prSet presAssocID="{FE977E49-B26A-4B00-9D22-8F3DC4A1C47F}" presName="parTxOnlySpace" presStyleCnt="0"/>
      <dgm:spPr/>
    </dgm:pt>
    <dgm:pt modelId="{427CEFFA-B9F8-49D7-AE1E-F55C845E288A}" type="pres">
      <dgm:prSet presAssocID="{A05C5F4A-BBD7-44F0-941E-13A1980B5808}" presName="parTxOnly" presStyleLbl="node1" presStyleIdx="2" presStyleCnt="4" custLinFactNeighborY="-16081">
        <dgm:presLayoutVars>
          <dgm:chMax val="0"/>
          <dgm:chPref val="0"/>
          <dgm:bulletEnabled val="1"/>
        </dgm:presLayoutVars>
      </dgm:prSet>
      <dgm:spPr/>
      <dgm:t>
        <a:bodyPr/>
        <a:lstStyle/>
        <a:p>
          <a:endParaRPr lang="fr-FR"/>
        </a:p>
      </dgm:t>
    </dgm:pt>
    <dgm:pt modelId="{B443F786-21FB-46A0-BE08-C62FCEA638A7}" type="pres">
      <dgm:prSet presAssocID="{C5F202AC-D315-437C-A403-75C328B9D703}" presName="parTxOnlySpace" presStyleCnt="0"/>
      <dgm:spPr/>
    </dgm:pt>
    <dgm:pt modelId="{44B9BBE8-2D9D-4C93-90F7-3DF508FDA405}" type="pres">
      <dgm:prSet presAssocID="{0AD76B11-F418-4351-B3AC-17AB3D9AC76D}" presName="parTxOnly" presStyleLbl="node1" presStyleIdx="3" presStyleCnt="4" custLinFactNeighborX="20723" custLinFactNeighborY="-13209">
        <dgm:presLayoutVars>
          <dgm:chMax val="0"/>
          <dgm:chPref val="0"/>
          <dgm:bulletEnabled val="1"/>
        </dgm:presLayoutVars>
      </dgm:prSet>
      <dgm:spPr/>
      <dgm:t>
        <a:bodyPr/>
        <a:lstStyle/>
        <a:p>
          <a:endParaRPr lang="fr-FR"/>
        </a:p>
      </dgm:t>
    </dgm:pt>
  </dgm:ptLst>
  <dgm:cxnLst>
    <dgm:cxn modelId="{BB60F96A-C705-4CE5-AD6E-00C7BDDB4087}" type="presOf" srcId="{B2331592-467A-460B-933E-40667A038574}" destId="{92BBABEE-1E09-44BB-BC75-BE8951ACC744}" srcOrd="0" destOrd="0" presId="urn:microsoft.com/office/officeart/2005/8/layout/chevron1"/>
    <dgm:cxn modelId="{B58FF807-FB13-4BE5-AB82-3CA5CCDCB08E}" srcId="{DEE6FACC-A357-47CF-B940-18536B45D41A}" destId="{63FB558C-4ADF-48B5-AC98-214BC59B8929}" srcOrd="1" destOrd="0" parTransId="{D288BED0-E5B6-4D95-897F-CBAD3E33FF44}" sibTransId="{FE977E49-B26A-4B00-9D22-8F3DC4A1C47F}"/>
    <dgm:cxn modelId="{6DD18845-100C-4362-89D5-F5665198292D}" type="presOf" srcId="{0AD76B11-F418-4351-B3AC-17AB3D9AC76D}" destId="{44B9BBE8-2D9D-4C93-90F7-3DF508FDA405}" srcOrd="0" destOrd="0" presId="urn:microsoft.com/office/officeart/2005/8/layout/chevron1"/>
    <dgm:cxn modelId="{28AABD27-EAE7-46B0-BD27-6CC8E9264252}" type="presOf" srcId="{DEE6FACC-A357-47CF-B940-18536B45D41A}" destId="{3E931B06-E679-4C7F-89A1-E79CAA8A095B}" srcOrd="0" destOrd="0" presId="urn:microsoft.com/office/officeart/2005/8/layout/chevron1"/>
    <dgm:cxn modelId="{B4D7F972-25EE-4826-8772-AA52EF36E9F8}" type="presOf" srcId="{A05C5F4A-BBD7-44F0-941E-13A1980B5808}" destId="{427CEFFA-B9F8-49D7-AE1E-F55C845E288A}" srcOrd="0" destOrd="0" presId="urn:microsoft.com/office/officeart/2005/8/layout/chevron1"/>
    <dgm:cxn modelId="{1749D329-ABF8-47B0-9EE1-DF823C6BB2DA}" srcId="{DEE6FACC-A357-47CF-B940-18536B45D41A}" destId="{0AD76B11-F418-4351-B3AC-17AB3D9AC76D}" srcOrd="3" destOrd="0" parTransId="{40600E68-1C5D-4847-A283-97539DABC4D1}" sibTransId="{B77DEC98-3E8E-42F2-9BC6-BB9C3DCBCE3A}"/>
    <dgm:cxn modelId="{F65946E9-8655-4704-829A-FD6E637FCCF3}" srcId="{DEE6FACC-A357-47CF-B940-18536B45D41A}" destId="{B2331592-467A-460B-933E-40667A038574}" srcOrd="0" destOrd="0" parTransId="{2E26F021-F228-46DD-8881-733737B83669}" sibTransId="{3CFA65EB-49AA-4819-B667-B2D2228C735D}"/>
    <dgm:cxn modelId="{3F02F0EC-F74A-46CD-896B-AEF677AC914F}" type="presOf" srcId="{63FB558C-4ADF-48B5-AC98-214BC59B8929}" destId="{5550D3C9-37F3-425E-A54B-B10B68C6F33E}" srcOrd="0" destOrd="0" presId="urn:microsoft.com/office/officeart/2005/8/layout/chevron1"/>
    <dgm:cxn modelId="{4228DEA4-0E71-4ABC-AF73-9C678DD7E0C4}" srcId="{DEE6FACC-A357-47CF-B940-18536B45D41A}" destId="{A05C5F4A-BBD7-44F0-941E-13A1980B5808}" srcOrd="2" destOrd="0" parTransId="{78117CF1-1934-4A0B-9320-2EC4F9144612}" sibTransId="{C5F202AC-D315-437C-A403-75C328B9D703}"/>
    <dgm:cxn modelId="{E0EE4AD4-3316-4C49-8E6D-3BFB0383B6DE}" type="presParOf" srcId="{3E931B06-E679-4C7F-89A1-E79CAA8A095B}" destId="{92BBABEE-1E09-44BB-BC75-BE8951ACC744}" srcOrd="0" destOrd="0" presId="urn:microsoft.com/office/officeart/2005/8/layout/chevron1"/>
    <dgm:cxn modelId="{4E99D9F8-024E-47A8-BD9D-D7818C08D411}" type="presParOf" srcId="{3E931B06-E679-4C7F-89A1-E79CAA8A095B}" destId="{C2FEC205-08BB-4327-B1E4-CCD7BF47E95F}" srcOrd="1" destOrd="0" presId="urn:microsoft.com/office/officeart/2005/8/layout/chevron1"/>
    <dgm:cxn modelId="{877CEF96-8592-4B71-AF3D-C7DB53707EB6}" type="presParOf" srcId="{3E931B06-E679-4C7F-89A1-E79CAA8A095B}" destId="{5550D3C9-37F3-425E-A54B-B10B68C6F33E}" srcOrd="2" destOrd="0" presId="urn:microsoft.com/office/officeart/2005/8/layout/chevron1"/>
    <dgm:cxn modelId="{5B1CE13F-628D-4C54-A808-FB5CEAA69C5A}" type="presParOf" srcId="{3E931B06-E679-4C7F-89A1-E79CAA8A095B}" destId="{28D513A8-7389-494C-BD0B-60765E529268}" srcOrd="3" destOrd="0" presId="urn:microsoft.com/office/officeart/2005/8/layout/chevron1"/>
    <dgm:cxn modelId="{40C42142-9F58-494A-A54E-020B426A9C84}" type="presParOf" srcId="{3E931B06-E679-4C7F-89A1-E79CAA8A095B}" destId="{427CEFFA-B9F8-49D7-AE1E-F55C845E288A}" srcOrd="4" destOrd="0" presId="urn:microsoft.com/office/officeart/2005/8/layout/chevron1"/>
    <dgm:cxn modelId="{74D8C975-0816-4B3C-9BF2-BF3DC1C0FC32}" type="presParOf" srcId="{3E931B06-E679-4C7F-89A1-E79CAA8A095B}" destId="{B443F786-21FB-46A0-BE08-C62FCEA638A7}" srcOrd="5" destOrd="0" presId="urn:microsoft.com/office/officeart/2005/8/layout/chevron1"/>
    <dgm:cxn modelId="{DD270393-8D12-4EE8-B3BC-4341A47D595A}" type="presParOf" srcId="{3E931B06-E679-4C7F-89A1-E79CAA8A095B}" destId="{44B9BBE8-2D9D-4C93-90F7-3DF508FDA40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8BE78-EBD8-4979-B3AE-31183F746792}">
      <dsp:nvSpPr>
        <dsp:cNvPr id="0" name=""/>
        <dsp:cNvSpPr/>
      </dsp:nvSpPr>
      <dsp:spPr>
        <a:xfrm>
          <a:off x="3485" y="512977"/>
          <a:ext cx="3497173" cy="349717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2461" tIns="63500" rIns="192461" bIns="63500" numCol="1" spcCol="1270" anchor="ctr" anchorCtr="0">
          <a:noAutofit/>
        </a:bodyPr>
        <a:lstStyle/>
        <a:p>
          <a:pPr lvl="0" algn="ctr" defTabSz="2222500">
            <a:lnSpc>
              <a:spcPct val="90000"/>
            </a:lnSpc>
            <a:spcBef>
              <a:spcPct val="0"/>
            </a:spcBef>
            <a:spcAft>
              <a:spcPct val="35000"/>
            </a:spcAft>
          </a:pPr>
          <a:r>
            <a:rPr lang="fr-FR" sz="5000" b="1" kern="1200" dirty="0" smtClean="0"/>
            <a:t>3</a:t>
          </a:r>
        </a:p>
        <a:p>
          <a:pPr lvl="0" algn="ctr" defTabSz="2222500">
            <a:lnSpc>
              <a:spcPct val="90000"/>
            </a:lnSpc>
            <a:spcBef>
              <a:spcPct val="0"/>
            </a:spcBef>
            <a:spcAft>
              <a:spcPct val="35000"/>
            </a:spcAft>
          </a:pPr>
          <a:r>
            <a:rPr lang="fr-FR" sz="2600" kern="1200" dirty="0" smtClean="0"/>
            <a:t>Chapitres</a:t>
          </a:r>
          <a:endParaRPr lang="fr-FR" sz="2600" kern="1200" dirty="0"/>
        </a:p>
      </dsp:txBody>
      <dsp:txXfrm>
        <a:off x="515634" y="1025126"/>
        <a:ext cx="2472875" cy="2472875"/>
      </dsp:txXfrm>
    </dsp:sp>
    <dsp:sp modelId="{3D5E063C-7F6A-418B-8BBD-CE7663D15C94}">
      <dsp:nvSpPr>
        <dsp:cNvPr id="0" name=""/>
        <dsp:cNvSpPr/>
      </dsp:nvSpPr>
      <dsp:spPr>
        <a:xfrm>
          <a:off x="2801224" y="512977"/>
          <a:ext cx="3497173" cy="349717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2461" tIns="63500" rIns="192461" bIns="63500" numCol="1" spcCol="1270" anchor="ctr" anchorCtr="0">
          <a:noAutofit/>
        </a:bodyPr>
        <a:lstStyle/>
        <a:p>
          <a:pPr lvl="0" algn="ctr" defTabSz="2222500">
            <a:lnSpc>
              <a:spcPct val="90000"/>
            </a:lnSpc>
            <a:spcBef>
              <a:spcPct val="0"/>
            </a:spcBef>
            <a:spcAft>
              <a:spcPct val="35000"/>
            </a:spcAft>
          </a:pPr>
          <a:r>
            <a:rPr lang="fr-FR" sz="5000" b="1" kern="1200" dirty="0" smtClean="0"/>
            <a:t>9</a:t>
          </a:r>
        </a:p>
        <a:p>
          <a:pPr lvl="0" algn="ctr" defTabSz="2222500">
            <a:lnSpc>
              <a:spcPct val="90000"/>
            </a:lnSpc>
            <a:spcBef>
              <a:spcPct val="0"/>
            </a:spcBef>
            <a:spcAft>
              <a:spcPct val="35000"/>
            </a:spcAft>
          </a:pPr>
          <a:r>
            <a:rPr lang="fr-FR" sz="2600" kern="1200" dirty="0" smtClean="0"/>
            <a:t>Thématiques</a:t>
          </a:r>
          <a:endParaRPr lang="fr-FR" sz="2600" kern="1200" dirty="0"/>
        </a:p>
      </dsp:txBody>
      <dsp:txXfrm>
        <a:off x="3313373" y="1025126"/>
        <a:ext cx="2472875" cy="2472875"/>
      </dsp:txXfrm>
    </dsp:sp>
    <dsp:sp modelId="{5CEA4242-61BD-4414-BDC1-34602A160504}">
      <dsp:nvSpPr>
        <dsp:cNvPr id="0" name=""/>
        <dsp:cNvSpPr/>
      </dsp:nvSpPr>
      <dsp:spPr>
        <a:xfrm>
          <a:off x="5598962" y="512977"/>
          <a:ext cx="3497173" cy="349717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2461" tIns="63500" rIns="192461" bIns="63500" numCol="1" spcCol="1270" anchor="ctr" anchorCtr="0">
          <a:noAutofit/>
        </a:bodyPr>
        <a:lstStyle/>
        <a:p>
          <a:pPr lvl="0" algn="ctr" defTabSz="2222500">
            <a:lnSpc>
              <a:spcPct val="90000"/>
            </a:lnSpc>
            <a:spcBef>
              <a:spcPct val="0"/>
            </a:spcBef>
            <a:spcAft>
              <a:spcPct val="35000"/>
            </a:spcAft>
          </a:pPr>
          <a:r>
            <a:rPr lang="fr-FR" sz="5000" b="1" kern="1200" dirty="0" smtClean="0"/>
            <a:t>42</a:t>
          </a:r>
        </a:p>
        <a:p>
          <a:pPr lvl="0" algn="ctr" defTabSz="2222500">
            <a:lnSpc>
              <a:spcPct val="90000"/>
            </a:lnSpc>
            <a:spcBef>
              <a:spcPct val="0"/>
            </a:spcBef>
            <a:spcAft>
              <a:spcPct val="35000"/>
            </a:spcAft>
          </a:pPr>
          <a:r>
            <a:rPr lang="fr-FR" sz="2600" kern="1200" dirty="0" smtClean="0"/>
            <a:t>Objectifs</a:t>
          </a:r>
          <a:endParaRPr lang="fr-FR" sz="2600" kern="1200" dirty="0"/>
        </a:p>
      </dsp:txBody>
      <dsp:txXfrm>
        <a:off x="6111111" y="1025126"/>
        <a:ext cx="2472875" cy="2472875"/>
      </dsp:txXfrm>
    </dsp:sp>
    <dsp:sp modelId="{C201E817-3706-4D1B-B0F1-A56B3A1AD197}">
      <dsp:nvSpPr>
        <dsp:cNvPr id="0" name=""/>
        <dsp:cNvSpPr/>
      </dsp:nvSpPr>
      <dsp:spPr>
        <a:xfrm>
          <a:off x="8396701" y="512977"/>
          <a:ext cx="3497173" cy="3497173"/>
        </a:xfrm>
        <a:prstGeom prst="ellipse">
          <a:avLst/>
        </a:prstGeom>
        <a:solidFill>
          <a:schemeClr val="accent1">
            <a:alpha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92461" tIns="63500" rIns="192461" bIns="63500" numCol="1" spcCol="1270" anchor="ctr" anchorCtr="0">
          <a:noAutofit/>
        </a:bodyPr>
        <a:lstStyle/>
        <a:p>
          <a:pPr lvl="0" algn="ctr" defTabSz="2222500">
            <a:lnSpc>
              <a:spcPct val="90000"/>
            </a:lnSpc>
            <a:spcBef>
              <a:spcPct val="0"/>
            </a:spcBef>
            <a:spcAft>
              <a:spcPct val="35000"/>
            </a:spcAft>
          </a:pPr>
          <a:r>
            <a:rPr lang="fr-FR" sz="5000" b="1" kern="1200" dirty="0" smtClean="0"/>
            <a:t>157</a:t>
          </a:r>
        </a:p>
        <a:p>
          <a:pPr lvl="0" algn="ctr" defTabSz="2222500">
            <a:lnSpc>
              <a:spcPct val="90000"/>
            </a:lnSpc>
            <a:spcBef>
              <a:spcPct val="0"/>
            </a:spcBef>
            <a:spcAft>
              <a:spcPct val="35000"/>
            </a:spcAft>
          </a:pPr>
          <a:r>
            <a:rPr lang="fr-FR" sz="2600" kern="1200" dirty="0" smtClean="0"/>
            <a:t>Critères</a:t>
          </a:r>
          <a:endParaRPr lang="fr-FR" sz="2600" kern="1200" dirty="0"/>
        </a:p>
      </dsp:txBody>
      <dsp:txXfrm>
        <a:off x="8908850" y="1025126"/>
        <a:ext cx="2472875" cy="247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71FFC-14C0-421B-A00F-8762863F3258}">
      <dsp:nvSpPr>
        <dsp:cNvPr id="0" name=""/>
        <dsp:cNvSpPr/>
      </dsp:nvSpPr>
      <dsp:spPr>
        <a:xfrm>
          <a:off x="1635919" y="210140"/>
          <a:ext cx="9443112" cy="12594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65" tIns="194310" rIns="194310" bIns="194310" numCol="1" spcCol="1270" anchor="ctr" anchorCtr="0">
          <a:noAutofit/>
        </a:bodyPr>
        <a:lstStyle/>
        <a:p>
          <a:pPr lvl="0" algn="l" defTabSz="2266950">
            <a:lnSpc>
              <a:spcPct val="90000"/>
            </a:lnSpc>
            <a:spcBef>
              <a:spcPct val="0"/>
            </a:spcBef>
            <a:spcAft>
              <a:spcPct val="35000"/>
            </a:spcAft>
          </a:pPr>
          <a:r>
            <a:rPr lang="fr-FR" sz="5100" kern="1200" dirty="0" smtClean="0"/>
            <a:t>La personne – Chapitre 1</a:t>
          </a:r>
          <a:endParaRPr lang="fr-FR" sz="5100" kern="1200" dirty="0"/>
        </a:p>
      </dsp:txBody>
      <dsp:txXfrm>
        <a:off x="1635919" y="210140"/>
        <a:ext cx="9443112" cy="1259447"/>
      </dsp:txXfrm>
    </dsp:sp>
    <dsp:sp modelId="{23FA9D8B-3EA5-43CF-AEF6-1C6BB176C2CF}">
      <dsp:nvSpPr>
        <dsp:cNvPr id="0" name=""/>
        <dsp:cNvSpPr/>
      </dsp:nvSpPr>
      <dsp:spPr>
        <a:xfrm>
          <a:off x="842850" y="57602"/>
          <a:ext cx="1207474" cy="1322419"/>
        </a:xfrm>
        <a:prstGeom prst="rect">
          <a:avLst/>
        </a:prstGeom>
        <a:blipFill rotWithShape="1">
          <a:blip xmlns:r="http://schemas.openxmlformats.org/officeDocument/2006/relationships" r:embed="rId1"/>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102035-138B-424A-B79E-6BF39E49FBA0}">
      <dsp:nvSpPr>
        <dsp:cNvPr id="0" name=""/>
        <dsp:cNvSpPr/>
      </dsp:nvSpPr>
      <dsp:spPr>
        <a:xfrm>
          <a:off x="1700725" y="1769794"/>
          <a:ext cx="9361056" cy="12594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65" tIns="194310" rIns="194310" bIns="194310" numCol="1" spcCol="1270" anchor="ctr" anchorCtr="0">
          <a:noAutofit/>
        </a:bodyPr>
        <a:lstStyle/>
        <a:p>
          <a:pPr lvl="0" algn="l" defTabSz="2266950">
            <a:lnSpc>
              <a:spcPct val="90000"/>
            </a:lnSpc>
            <a:spcBef>
              <a:spcPct val="0"/>
            </a:spcBef>
            <a:spcAft>
              <a:spcPct val="35000"/>
            </a:spcAft>
          </a:pPr>
          <a:r>
            <a:rPr lang="fr-FR" sz="5100" kern="1200" dirty="0" smtClean="0"/>
            <a:t>Les professionnels – Chapitre 2</a:t>
          </a:r>
          <a:endParaRPr lang="fr-FR" sz="5100" kern="1200" dirty="0"/>
        </a:p>
      </dsp:txBody>
      <dsp:txXfrm>
        <a:off x="1700725" y="1769794"/>
        <a:ext cx="9361056" cy="1259447"/>
      </dsp:txXfrm>
    </dsp:sp>
    <dsp:sp modelId="{501ADF12-30F6-4897-B2B5-BD991EBDBB3A}">
      <dsp:nvSpPr>
        <dsp:cNvPr id="0" name=""/>
        <dsp:cNvSpPr/>
      </dsp:nvSpPr>
      <dsp:spPr>
        <a:xfrm>
          <a:off x="842845" y="1599320"/>
          <a:ext cx="1237863" cy="1355757"/>
        </a:xfrm>
        <a:prstGeom prst="rect">
          <a:avLst/>
        </a:prstGeom>
        <a:blipFill rotWithShape="1">
          <a:blip xmlns:r="http://schemas.openxmlformats.org/officeDocument/2006/relationships" r:embed="rId2"/>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557587B-5DF8-4A1C-A814-B1FD56B6DC65}">
      <dsp:nvSpPr>
        <dsp:cNvPr id="0" name=""/>
        <dsp:cNvSpPr/>
      </dsp:nvSpPr>
      <dsp:spPr>
        <a:xfrm>
          <a:off x="1677390" y="3362618"/>
          <a:ext cx="9372663" cy="1259447"/>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065" tIns="194310" rIns="194310" bIns="194310" numCol="1" spcCol="1270" anchor="ctr" anchorCtr="0">
          <a:noAutofit/>
        </a:bodyPr>
        <a:lstStyle/>
        <a:p>
          <a:pPr lvl="0" algn="l" defTabSz="2266950">
            <a:lnSpc>
              <a:spcPct val="90000"/>
            </a:lnSpc>
            <a:spcBef>
              <a:spcPct val="0"/>
            </a:spcBef>
            <a:spcAft>
              <a:spcPct val="35000"/>
            </a:spcAft>
          </a:pPr>
          <a:r>
            <a:rPr lang="fr-FR" sz="5100" kern="1200" dirty="0" smtClean="0"/>
            <a:t>L’ESSMS – Chapitre 3</a:t>
          </a:r>
          <a:endParaRPr lang="fr-FR" sz="5100" kern="1200" dirty="0"/>
        </a:p>
      </dsp:txBody>
      <dsp:txXfrm>
        <a:off x="1677390" y="3362618"/>
        <a:ext cx="9372663" cy="1259447"/>
      </dsp:txXfrm>
    </dsp:sp>
    <dsp:sp modelId="{C3A7232D-D3F7-4E40-A2E2-52FE3DC98E5A}">
      <dsp:nvSpPr>
        <dsp:cNvPr id="0" name=""/>
        <dsp:cNvSpPr/>
      </dsp:nvSpPr>
      <dsp:spPr>
        <a:xfrm>
          <a:off x="842845" y="3161411"/>
          <a:ext cx="1242800" cy="1361166"/>
        </a:xfrm>
        <a:prstGeom prst="rect">
          <a:avLst/>
        </a:prstGeom>
        <a:blipFill rotWithShape="1">
          <a:blip xmlns:r="http://schemas.openxmlformats.org/officeDocument/2006/relationships" r:embed="rId3"/>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BABEE-1E09-44BB-BC75-BE8951ACC744}">
      <dsp:nvSpPr>
        <dsp:cNvPr id="0" name=""/>
        <dsp:cNvSpPr/>
      </dsp:nvSpPr>
      <dsp:spPr>
        <a:xfrm>
          <a:off x="5384" y="1881582"/>
          <a:ext cx="3134500" cy="1253800"/>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Si cotation </a:t>
          </a:r>
        </a:p>
        <a:p>
          <a:pPr lvl="0" algn="ctr" defTabSz="933450">
            <a:lnSpc>
              <a:spcPct val="90000"/>
            </a:lnSpc>
            <a:spcBef>
              <a:spcPct val="0"/>
            </a:spcBef>
            <a:spcAft>
              <a:spcPct val="35000"/>
            </a:spcAft>
          </a:pPr>
          <a:r>
            <a:rPr lang="fr-FR" sz="2100" b="1" kern="1200" dirty="0" smtClean="0">
              <a:latin typeface="Calibri" panose="020F0502020204030204" pitchFamily="34" charset="0"/>
              <a:ea typeface="Calibri" panose="020F0502020204030204" pitchFamily="34" charset="0"/>
              <a:cs typeface="Calibri" panose="020F0502020204030204" pitchFamily="34" charset="0"/>
            </a:rPr>
            <a:t>&lt; 4</a:t>
          </a:r>
          <a:endParaRPr lang="fr-FR" sz="2100" b="1" kern="1200" dirty="0"/>
        </a:p>
      </dsp:txBody>
      <dsp:txXfrm>
        <a:off x="632284" y="1881582"/>
        <a:ext cx="1880700" cy="1253800"/>
      </dsp:txXfrm>
    </dsp:sp>
    <dsp:sp modelId="{5550D3C9-37F3-425E-A54B-B10B68C6F33E}">
      <dsp:nvSpPr>
        <dsp:cNvPr id="0" name=""/>
        <dsp:cNvSpPr/>
      </dsp:nvSpPr>
      <dsp:spPr>
        <a:xfrm>
          <a:off x="2798152" y="1887600"/>
          <a:ext cx="3134500" cy="1253800"/>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Formulaire complété par l’évaluateur</a:t>
          </a:r>
          <a:endParaRPr lang="fr-FR" sz="2100" kern="1200" dirty="0"/>
        </a:p>
      </dsp:txBody>
      <dsp:txXfrm>
        <a:off x="3425052" y="1887600"/>
        <a:ext cx="1880700" cy="1253800"/>
      </dsp:txXfrm>
    </dsp:sp>
    <dsp:sp modelId="{427CEFFA-B9F8-49D7-AE1E-F55C845E288A}">
      <dsp:nvSpPr>
        <dsp:cNvPr id="0" name=""/>
        <dsp:cNvSpPr/>
      </dsp:nvSpPr>
      <dsp:spPr>
        <a:xfrm>
          <a:off x="5647485" y="1896853"/>
          <a:ext cx="3134500" cy="1253800"/>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Elaboration d’un plan d’action par l’ESSMS</a:t>
          </a:r>
          <a:endParaRPr lang="fr-FR" sz="2100" kern="1200" dirty="0"/>
        </a:p>
      </dsp:txBody>
      <dsp:txXfrm>
        <a:off x="6274385" y="1896853"/>
        <a:ext cx="1880700" cy="1253800"/>
      </dsp:txXfrm>
    </dsp:sp>
    <dsp:sp modelId="{44B9BBE8-2D9D-4C93-90F7-3DF508FDA405}">
      <dsp:nvSpPr>
        <dsp:cNvPr id="0" name=""/>
        <dsp:cNvSpPr/>
      </dsp:nvSpPr>
      <dsp:spPr>
        <a:xfrm>
          <a:off x="8473920" y="1932862"/>
          <a:ext cx="3134500" cy="1253800"/>
        </a:xfrm>
        <a:prstGeom prst="chevron">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4011" tIns="28004" rIns="28004" bIns="28004" numCol="1" spcCol="1270" anchor="ctr" anchorCtr="0">
          <a:noAutofit/>
        </a:bodyPr>
        <a:lstStyle/>
        <a:p>
          <a:pPr lvl="0" algn="ctr" defTabSz="933450">
            <a:lnSpc>
              <a:spcPct val="90000"/>
            </a:lnSpc>
            <a:spcBef>
              <a:spcPct val="0"/>
            </a:spcBef>
            <a:spcAft>
              <a:spcPct val="35000"/>
            </a:spcAft>
          </a:pPr>
          <a:r>
            <a:rPr lang="fr-FR" sz="2100" kern="1200" dirty="0" smtClean="0"/>
            <a:t>Transmission à l’autorité compétente</a:t>
          </a:r>
          <a:endParaRPr lang="fr-FR" sz="2100" kern="1200" dirty="0"/>
        </a:p>
      </dsp:txBody>
      <dsp:txXfrm>
        <a:off x="9100820" y="1932862"/>
        <a:ext cx="1880700" cy="125380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fr-FR" smtClean="0"/>
              <a:t>Modifiez le style du titre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fr-FR" smtClean="0"/>
              <a:t>Modifiez le style du titre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fr-FR" smtClean="0"/>
              <a:t>Modifiez le style du titre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8" name="Date Placeholder 7"/>
          <p:cNvSpPr>
            <a:spLocks noGrp="1"/>
          </p:cNvSpPr>
          <p:nvPr>
            <p:ph type="dt" sz="half" idx="10"/>
          </p:nvPr>
        </p:nvSpPr>
        <p:spPr/>
        <p:txBody>
          <a:bodyPr/>
          <a:lstStyle/>
          <a:p>
            <a:fld id="{5586B75A-687E-405C-8A0B-8D00578BA2C3}" type="datetimeFigureOut">
              <a:rPr lang="en-US" dirty="0"/>
              <a:pPr/>
              <a:t>10/12/2023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10/12/2023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4069&amp;idArticle=LEGIARTI000006797382&amp;dateTexte=&amp;categorieLien=cid"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69&amp;idArticle=LEGIARTI000006797502&amp;dateTexte=&amp;categorieLien=cid" TargetMode="External"/><Relationship Id="rId7" Type="http://schemas.openxmlformats.org/officeDocument/2006/relationships/hyperlink" Target="https://www.legifrance.gouv.fr/affichCodeArticle.do?cidTexte=LEGITEXT000006074069&amp;idArticle=LEGIARTI000031716130&amp;dateTexte=&amp;categorieLien=cid" TargetMode="External"/><Relationship Id="rId2" Type="http://schemas.openxmlformats.org/officeDocument/2006/relationships/hyperlink" Target="https://www.legifrance.gouv.fr/affichCodeArticle.do?cidTexte=LEGITEXT000006074069&amp;idArticle=LEGIARTI000006797462&amp;dateTexte=&amp;categorieLien=cid" TargetMode="External"/><Relationship Id="rId1" Type="http://schemas.openxmlformats.org/officeDocument/2006/relationships/slideLayout" Target="../slideLayouts/slideLayout7.xml"/><Relationship Id="rId6" Type="http://schemas.openxmlformats.org/officeDocument/2006/relationships/hyperlink" Target="https://www.legifrance.gouv.fr/affichCodeArticle.do?cidTexte=LEGITEXT000006074069&amp;idArticle=LEGIARTI000006797100&amp;dateTexte=&amp;categorieLien=cid" TargetMode="External"/><Relationship Id="rId5" Type="http://schemas.openxmlformats.org/officeDocument/2006/relationships/hyperlink" Target="https://www.legifrance.gouv.fr/affichCodeArticle.do?cidTexte=LEGITEXT000006074069&amp;idArticle=LEGIARTI000006796960&amp;dateTexte=&amp;categorieLien=cid" TargetMode="External"/><Relationship Id="rId4" Type="http://schemas.openxmlformats.org/officeDocument/2006/relationships/hyperlink" Target="https://www.legifrance.gouv.fr/affichCodeArticle.do?cidTexte=LEGITEXT000006074069&amp;idArticle=LEGIARTI000006797818&amp;dateTexte=&amp;categorieLien=cid"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69&amp;idArticle=LEGIARTI000046813003&amp;dateTexte=&amp;categorieLien=id" TargetMode="External"/><Relationship Id="rId2" Type="http://schemas.openxmlformats.org/officeDocument/2006/relationships/hyperlink" Target="https://www.legifrance.gouv.fr/affichCodeArticle.do?cidTexte=LEGITEXT000006074069&amp;idArticle=LEGIARTI000046812923&amp;dateTexte=&amp;categorieLien=id"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69&amp;idArticle=LEGIARTI000006906940&amp;dateTexte=&amp;categorieLien=cid" TargetMode="External"/><Relationship Id="rId2" Type="http://schemas.openxmlformats.org/officeDocument/2006/relationships/hyperlink" Target="https://www.legifrance.gouv.fr/affichCodeArticle.do?cidTexte=LEGITEXT000006074069&amp;idArticle=LEGIARTI000028743477&amp;dateTexte=&amp;categorieLien=cid" TargetMode="External"/><Relationship Id="rId1" Type="http://schemas.openxmlformats.org/officeDocument/2006/relationships/slideLayout" Target="../slideLayouts/slideLayout7.xml"/><Relationship Id="rId4" Type="http://schemas.openxmlformats.org/officeDocument/2006/relationships/hyperlink" Target="https://www.legifrance.gouv.fr/affichCodeArticle.do?cidTexte=LEGITEXT000006074069&amp;idArticle=LEGIARTI000044574866&amp;dateTexte=&amp;categorieLien=ci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ovea.eu/fr/groupe/nos-marques-et-activites/nos-marques/gmf-assurement-humain" TargetMode="External"/><Relationship Id="rId2" Type="http://schemas.openxmlformats.org/officeDocument/2006/relationships/hyperlink" Target="https://www.gmf.fr/"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0633&amp;idArticle=LEGIARTI000006389936&amp;dateTexte=&amp;categorieLien=cid"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ww.legifrance.gouv.fr/affichCodeArticle.do?cidTexte=LEGITEXT000006074069&amp;idArticle=LEGIARTI000006797344&amp;dateTexte=&amp;categorieLien=cid" TargetMode="External"/><Relationship Id="rId2" Type="http://schemas.openxmlformats.org/officeDocument/2006/relationships/hyperlink" Target="https://www.legifrance.gouv.fr/affichCodeArticle.do?cidTexte=LEGITEXT000005627819&amp;idArticle=LEGIARTI000006204318&amp;dateTexte=&amp;categorieLien=cid"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legifrance.gouv.fr/affichCodeArticle.do?cidTexte=LEGITEXT000006074069&amp;idArticle=LEGIARTI000047870661&amp;dateTexte=&amp;categorieLien=id"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Rencontre Régionale PACA - ACTAS</a:t>
            </a:r>
            <a:endParaRPr lang="fr-FR" dirty="0"/>
          </a:p>
        </p:txBody>
      </p:sp>
      <p:sp>
        <p:nvSpPr>
          <p:cNvPr id="3" name="Sous-titre 2"/>
          <p:cNvSpPr>
            <a:spLocks noGrp="1"/>
          </p:cNvSpPr>
          <p:nvPr>
            <p:ph type="subTitle" idx="1"/>
          </p:nvPr>
        </p:nvSpPr>
        <p:spPr/>
        <p:txBody>
          <a:bodyPr/>
          <a:lstStyle/>
          <a:p>
            <a:r>
              <a:rPr lang="fr-FR" dirty="0" smtClean="0"/>
              <a:t>Jeudi 12 octobre 2023</a:t>
            </a:r>
            <a:endParaRPr lang="fr-FR" dirty="0"/>
          </a:p>
        </p:txBody>
      </p:sp>
      <p:pic>
        <p:nvPicPr>
          <p:cNvPr id="4" name="Image 3"/>
          <p:cNvPicPr/>
          <p:nvPr/>
        </p:nvPicPr>
        <p:blipFill>
          <a:blip r:embed="rId2">
            <a:extLst>
              <a:ext uri="{28A0092B-C50C-407E-A947-70E740481C1C}">
                <a14:useLocalDpi xmlns:a14="http://schemas.microsoft.com/office/drawing/2010/main" val="0"/>
              </a:ext>
            </a:extLst>
          </a:blip>
          <a:srcRect/>
          <a:stretch>
            <a:fillRect/>
          </a:stretch>
        </p:blipFill>
        <p:spPr bwMode="auto">
          <a:xfrm>
            <a:off x="9264130" y="4670246"/>
            <a:ext cx="2927869" cy="1420495"/>
          </a:xfrm>
          <a:prstGeom prst="rect">
            <a:avLst/>
          </a:prstGeom>
          <a:noFill/>
        </p:spPr>
      </p:pic>
    </p:spTree>
    <p:extLst>
      <p:ext uri="{BB962C8B-B14F-4D97-AF65-F5344CB8AC3E}">
        <p14:creationId xmlns:p14="http://schemas.microsoft.com/office/powerpoint/2010/main" val="509228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243371"/>
            <a:ext cx="11855116" cy="6463308"/>
          </a:xfrm>
          <a:prstGeom prst="rect">
            <a:avLst/>
          </a:prstGeom>
        </p:spPr>
        <p:txBody>
          <a:bodyPr wrap="square">
            <a:spAutoFit/>
          </a:bodyPr>
          <a:lstStyle/>
          <a:p>
            <a:pPr algn="just"/>
            <a:r>
              <a:rPr lang="fr-FR" dirty="0" smtClean="0"/>
              <a:t>Depuis le 1</a:t>
            </a:r>
            <a:r>
              <a:rPr lang="fr-FR" baseline="30000" dirty="0" smtClean="0"/>
              <a:t>er</a:t>
            </a:r>
            <a:r>
              <a:rPr lang="fr-FR" dirty="0" smtClean="0"/>
              <a:t> juillet </a:t>
            </a:r>
            <a:r>
              <a:rPr lang="fr-FR" dirty="0"/>
              <a:t>2022, les règles de publicité, d’entrée en vigueur et </a:t>
            </a:r>
            <a:r>
              <a:rPr lang="fr-FR" dirty="0" smtClean="0"/>
              <a:t>de conservation </a:t>
            </a:r>
            <a:r>
              <a:rPr lang="fr-FR" dirty="0"/>
              <a:t>des actes pris par les collectivités territoriales (CT) et </a:t>
            </a:r>
            <a:r>
              <a:rPr lang="fr-FR" dirty="0" smtClean="0"/>
              <a:t>leurs groupements </a:t>
            </a:r>
            <a:r>
              <a:rPr lang="fr-FR" dirty="0"/>
              <a:t>évoluent conformément à l’ordonnance n°2021-1310 et au </a:t>
            </a:r>
            <a:r>
              <a:rPr lang="fr-FR" dirty="0" smtClean="0"/>
              <a:t>décret n°2021-1311 du 7 </a:t>
            </a:r>
            <a:r>
              <a:rPr lang="fr-FR" dirty="0"/>
              <a:t>octobre 2021</a:t>
            </a:r>
            <a:r>
              <a:rPr lang="fr-FR" dirty="0" smtClean="0"/>
              <a:t>.</a:t>
            </a:r>
          </a:p>
          <a:p>
            <a:pPr algn="just"/>
            <a:endParaRPr lang="fr-FR" dirty="0"/>
          </a:p>
          <a:p>
            <a:pPr algn="just"/>
            <a:r>
              <a:rPr lang="fr-FR" dirty="0"/>
              <a:t>L’objet de cette réforme est de simplifier les outils dont les CT disposent pour assurer l’information du public et </a:t>
            </a:r>
            <a:r>
              <a:rPr lang="fr-FR" dirty="0" smtClean="0"/>
              <a:t>la conservation </a:t>
            </a:r>
            <a:r>
              <a:rPr lang="fr-FR" dirty="0"/>
              <a:t>de leurs actes et de moderniser les formalités de publicité et d’entrée en vigueur de ces derniers</a:t>
            </a:r>
            <a:r>
              <a:rPr lang="fr-FR" dirty="0" smtClean="0"/>
              <a:t>.</a:t>
            </a:r>
          </a:p>
          <a:p>
            <a:pPr algn="just"/>
            <a:endParaRPr lang="fr-FR" dirty="0"/>
          </a:p>
          <a:p>
            <a:pPr algn="just"/>
            <a:r>
              <a:rPr lang="fr-FR" dirty="0"/>
              <a:t>Le contenu du </a:t>
            </a:r>
            <a:r>
              <a:rPr lang="fr-FR" dirty="0">
                <a:solidFill>
                  <a:schemeClr val="accent1"/>
                </a:solidFill>
              </a:rPr>
              <a:t>procès-verbal</a:t>
            </a:r>
            <a:r>
              <a:rPr lang="fr-FR" dirty="0"/>
              <a:t> des séances du Conseil </a:t>
            </a:r>
            <a:r>
              <a:rPr lang="fr-FR" dirty="0" smtClean="0"/>
              <a:t>d’Administration </a:t>
            </a:r>
            <a:r>
              <a:rPr lang="fr-FR" dirty="0"/>
              <a:t>est désormais expressément détaillé </a:t>
            </a:r>
            <a:r>
              <a:rPr lang="fr-FR" dirty="0" smtClean="0"/>
              <a:t>: Rédigé </a:t>
            </a:r>
            <a:r>
              <a:rPr lang="fr-FR" dirty="0"/>
              <a:t>par le secrétaire de séance en précisant les modalités, le sens et la teneur du vote, signé par le </a:t>
            </a:r>
            <a:r>
              <a:rPr lang="fr-FR" dirty="0" smtClean="0"/>
              <a:t>Maire-Président, </a:t>
            </a:r>
            <a:r>
              <a:rPr lang="fr-FR" dirty="0"/>
              <a:t>le secrétaire et le </a:t>
            </a:r>
            <a:r>
              <a:rPr lang="fr-FR" dirty="0" smtClean="0"/>
              <a:t>Président de </a:t>
            </a:r>
            <a:r>
              <a:rPr lang="fr-FR" dirty="0"/>
              <a:t>séance</a:t>
            </a:r>
            <a:r>
              <a:rPr lang="fr-FR" dirty="0" smtClean="0"/>
              <a:t>.</a:t>
            </a:r>
          </a:p>
          <a:p>
            <a:pPr algn="just"/>
            <a:endParaRPr lang="fr-FR" dirty="0"/>
          </a:p>
          <a:p>
            <a:pPr algn="just"/>
            <a:r>
              <a:rPr lang="fr-FR" dirty="0"/>
              <a:t>Le </a:t>
            </a:r>
            <a:r>
              <a:rPr lang="fr-FR" dirty="0">
                <a:solidFill>
                  <a:schemeClr val="accent1"/>
                </a:solidFill>
              </a:rPr>
              <a:t>compte-rendu</a:t>
            </a:r>
            <a:r>
              <a:rPr lang="fr-FR" dirty="0"/>
              <a:t> est quant à lui supprimé et remplacé par une </a:t>
            </a:r>
            <a:r>
              <a:rPr lang="fr-FR" dirty="0" smtClean="0">
                <a:solidFill>
                  <a:schemeClr val="accent1"/>
                </a:solidFill>
              </a:rPr>
              <a:t>liste des </a:t>
            </a:r>
            <a:r>
              <a:rPr lang="fr-FR" dirty="0">
                <a:solidFill>
                  <a:schemeClr val="accent1"/>
                </a:solidFill>
              </a:rPr>
              <a:t>délibérations </a:t>
            </a:r>
            <a:r>
              <a:rPr lang="fr-FR" dirty="0"/>
              <a:t>examinées en séance qui fait l’objet d’un affichage </a:t>
            </a:r>
            <a:r>
              <a:rPr lang="fr-FR" dirty="0" smtClean="0"/>
              <a:t>au CCAS </a:t>
            </a:r>
            <a:r>
              <a:rPr lang="fr-FR" dirty="0"/>
              <a:t>et d’une publication sur le site internet dans un délai </a:t>
            </a:r>
            <a:r>
              <a:rPr lang="fr-FR" dirty="0" smtClean="0"/>
              <a:t>d’une semaine </a:t>
            </a:r>
            <a:r>
              <a:rPr lang="fr-FR" dirty="0"/>
              <a:t>après la tenue du conseil d’administration</a:t>
            </a:r>
            <a:r>
              <a:rPr lang="fr-FR" dirty="0" smtClean="0"/>
              <a:t>.</a:t>
            </a:r>
          </a:p>
          <a:p>
            <a:pPr algn="just"/>
            <a:endParaRPr lang="fr-FR" dirty="0"/>
          </a:p>
          <a:p>
            <a:pPr algn="just"/>
            <a:r>
              <a:rPr lang="fr-FR" dirty="0"/>
              <a:t>Le </a:t>
            </a:r>
            <a:r>
              <a:rPr lang="fr-FR" dirty="0">
                <a:solidFill>
                  <a:schemeClr val="accent1"/>
                </a:solidFill>
              </a:rPr>
              <a:t>Recueil des Actes Administratifs </a:t>
            </a:r>
            <a:r>
              <a:rPr lang="fr-FR" dirty="0"/>
              <a:t>est également supprimé</a:t>
            </a:r>
            <a:r>
              <a:rPr lang="fr-FR" dirty="0" smtClean="0"/>
              <a:t>.</a:t>
            </a:r>
          </a:p>
          <a:p>
            <a:pPr algn="just"/>
            <a:endParaRPr lang="fr-FR" dirty="0"/>
          </a:p>
          <a:p>
            <a:pPr algn="just"/>
            <a:r>
              <a:rPr lang="fr-FR" dirty="0"/>
              <a:t>Les modalités de tenue du registre des délibérations ont également été modifiées : Suppression du </a:t>
            </a:r>
            <a:r>
              <a:rPr lang="fr-FR" dirty="0" smtClean="0"/>
              <a:t>tableau d’émargement </a:t>
            </a:r>
            <a:r>
              <a:rPr lang="fr-FR" dirty="0"/>
              <a:t>précédemment soumis à la signature des administrateurs présents remplacé par la signature des délibérations par le </a:t>
            </a:r>
            <a:r>
              <a:rPr lang="fr-FR" dirty="0" smtClean="0"/>
              <a:t>Maire-Président, le </a:t>
            </a:r>
            <a:r>
              <a:rPr lang="fr-FR" dirty="0"/>
              <a:t>secrétaire et le Président de </a:t>
            </a:r>
            <a:r>
              <a:rPr lang="fr-FR" dirty="0" smtClean="0"/>
              <a:t>séance. </a:t>
            </a:r>
          </a:p>
          <a:p>
            <a:pPr algn="just"/>
            <a:endParaRPr lang="fr-FR" dirty="0"/>
          </a:p>
          <a:p>
            <a:pPr algn="just"/>
            <a:r>
              <a:rPr lang="fr-FR" dirty="0"/>
              <a:t>L’ordonnance met fin à l’obligation d’assurer l’affichage au format papier et impose désormais exclusivement une </a:t>
            </a:r>
            <a:r>
              <a:rPr lang="fr-FR" dirty="0" smtClean="0">
                <a:solidFill>
                  <a:schemeClr val="accent1"/>
                </a:solidFill>
              </a:rPr>
              <a:t>publicité sous </a:t>
            </a:r>
            <a:r>
              <a:rPr lang="fr-FR" dirty="0">
                <a:solidFill>
                  <a:schemeClr val="accent1"/>
                </a:solidFill>
              </a:rPr>
              <a:t>forme électronique</a:t>
            </a:r>
            <a:r>
              <a:rPr lang="fr-FR" dirty="0"/>
              <a:t>, via une publication sur notre site internet.</a:t>
            </a:r>
            <a:endParaRPr lang="fr-FR" dirty="0"/>
          </a:p>
        </p:txBody>
      </p:sp>
    </p:spTree>
    <p:extLst>
      <p:ext uri="{BB962C8B-B14F-4D97-AF65-F5344CB8AC3E}">
        <p14:creationId xmlns:p14="http://schemas.microsoft.com/office/powerpoint/2010/main" val="9404136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8" y="177214"/>
            <a:ext cx="11823469" cy="5909310"/>
          </a:xfrm>
          <a:prstGeom prst="rect">
            <a:avLst/>
          </a:prstGeom>
        </p:spPr>
        <p:txBody>
          <a:bodyPr wrap="square">
            <a:spAutoFit/>
          </a:bodyPr>
          <a:lstStyle/>
          <a:p>
            <a:pPr algn="just"/>
            <a:r>
              <a:rPr lang="fr-FR" dirty="0"/>
              <a:t>En application de l’article L2131-1 du CGCT, les actes seront exécutoires de plein droit une fois qu’ils auront été portés </a:t>
            </a:r>
            <a:r>
              <a:rPr lang="fr-FR" dirty="0" smtClean="0"/>
              <a:t>à la </a:t>
            </a:r>
            <a:r>
              <a:rPr lang="fr-FR" dirty="0"/>
              <a:t>connaissance du public via la publication sur le site internet et sous réserve de leur télétransmission </a:t>
            </a:r>
            <a:r>
              <a:rPr lang="fr-FR" dirty="0" smtClean="0"/>
              <a:t>ou transmission au Préfet. </a:t>
            </a:r>
          </a:p>
          <a:p>
            <a:pPr algn="just"/>
            <a:endParaRPr lang="fr-FR" dirty="0"/>
          </a:p>
          <a:p>
            <a:pPr algn="just"/>
            <a:r>
              <a:rPr lang="fr-FR" dirty="0"/>
              <a:t>L’ordonnance clarifie le droit existant en faisant de la dématérialisation tant la formalité qui confère aux actes locaux </a:t>
            </a:r>
            <a:r>
              <a:rPr lang="fr-FR" dirty="0" smtClean="0"/>
              <a:t>leur caractère </a:t>
            </a:r>
            <a:r>
              <a:rPr lang="fr-FR" dirty="0"/>
              <a:t>exécutoire (sous réserve de leur télétransmission/transmission au Préfet) que celle qui fait courir le délai </a:t>
            </a:r>
            <a:r>
              <a:rPr lang="fr-FR" dirty="0" smtClean="0"/>
              <a:t>de recours</a:t>
            </a:r>
            <a:r>
              <a:rPr lang="fr-FR" dirty="0"/>
              <a:t> </a:t>
            </a:r>
            <a:r>
              <a:rPr lang="fr-FR" dirty="0" smtClean="0"/>
              <a:t>contentieux </a:t>
            </a:r>
            <a:r>
              <a:rPr lang="fr-FR" dirty="0"/>
              <a:t>contre ces actes</a:t>
            </a:r>
            <a:r>
              <a:rPr lang="fr-FR" dirty="0" smtClean="0"/>
              <a:t>.</a:t>
            </a:r>
          </a:p>
          <a:p>
            <a:pPr algn="just"/>
            <a:endParaRPr lang="fr-FR" dirty="0"/>
          </a:p>
          <a:p>
            <a:pPr algn="just"/>
            <a:r>
              <a:rPr lang="fr-FR" dirty="0" smtClean="0"/>
              <a:t>La foire aux questions de la DGCL de septembre 2022 relative à cette réforme apporte les précisions utiles, notamment :</a:t>
            </a:r>
          </a:p>
          <a:p>
            <a:pPr marL="285750" indent="-285750" algn="just">
              <a:buFont typeface="Arial" panose="020B0604020202020204" pitchFamily="34" charset="0"/>
              <a:buChar char="•"/>
            </a:pPr>
            <a:r>
              <a:rPr lang="fr-FR" dirty="0" smtClean="0"/>
              <a:t>La publicité sous forme électronique des actes règlementaires et des actes ni règlementaires ni individuels sont applicables aux établissements publics communaux. </a:t>
            </a:r>
          </a:p>
          <a:p>
            <a:pPr marL="285750" indent="-285750" algn="just">
              <a:buFont typeface="Arial" panose="020B0604020202020204" pitchFamily="34" charset="0"/>
              <a:buChar char="•"/>
            </a:pPr>
            <a:r>
              <a:rPr lang="fr-FR" dirty="0" smtClean="0"/>
              <a:t>Les actes publiés sous forme électronique sont obligatoirement mis à la disposition du public sur le site internet de la collectivité. Si le site est partagé avec la ville, il faut un espace clairement identifié dédié aux actes du CCAS. </a:t>
            </a:r>
          </a:p>
          <a:p>
            <a:pPr marL="285750" indent="-285750" algn="just">
              <a:buFont typeface="Arial" panose="020B0604020202020204" pitchFamily="34" charset="0"/>
              <a:buChar char="•"/>
            </a:pPr>
            <a:r>
              <a:rPr lang="fr-FR" dirty="0" smtClean="0"/>
              <a:t>Les mentions à faire figurer sur les actes : auteur de l’acte, date de mise en ligne, format de l’acte, durée de publicité, confidentialité. </a:t>
            </a:r>
          </a:p>
          <a:p>
            <a:pPr marL="285750" indent="-285750" algn="just">
              <a:buFont typeface="Arial" panose="020B0604020202020204" pitchFamily="34" charset="0"/>
              <a:buChar char="•"/>
            </a:pPr>
            <a:r>
              <a:rPr lang="fr-FR" dirty="0" smtClean="0"/>
              <a:t>Le procès-verbal est soumis à l’approbation des élus présents au commencement de la séance suivante. Il doit être publié dans la semaine qui suit. Le PV doit mentionner la date et l’heure de la séance, les noms du président, des membres présents ou représentés et du secrétaire de séance, le quorum, l’ODJ, les délibérations adoptées et les rapports, le résultat des scrutins, la teneur des discussions au cours de la séance. </a:t>
            </a:r>
          </a:p>
          <a:p>
            <a:pPr marL="285750" indent="-285750" algn="just">
              <a:buFont typeface="Arial" panose="020B0604020202020204" pitchFamily="34" charset="0"/>
              <a:buChar char="•"/>
            </a:pPr>
            <a:r>
              <a:rPr lang="fr-FR" dirty="0" smtClean="0"/>
              <a:t>Les règles relatives à la tenue et à la publicité du procès-verbal ne sont </a:t>
            </a:r>
            <a:r>
              <a:rPr lang="fr-FR" smtClean="0"/>
              <a:t>pas applicables aux CCAS / CIAS. </a:t>
            </a:r>
            <a:endParaRPr lang="fr-FR" dirty="0" smtClean="0"/>
          </a:p>
          <a:p>
            <a:pPr marL="285750" indent="-285750" algn="just">
              <a:buFont typeface="Arial" panose="020B0604020202020204" pitchFamily="34" charset="0"/>
              <a:buChar char="•"/>
            </a:pPr>
            <a:r>
              <a:rPr lang="fr-FR" dirty="0" smtClean="0"/>
              <a:t> </a:t>
            </a:r>
            <a:endParaRPr lang="fr-FR" dirty="0"/>
          </a:p>
        </p:txBody>
      </p:sp>
    </p:spTree>
    <p:extLst>
      <p:ext uri="{BB962C8B-B14F-4D97-AF65-F5344CB8AC3E}">
        <p14:creationId xmlns:p14="http://schemas.microsoft.com/office/powerpoint/2010/main" val="3367002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5</a:t>
            </a:r>
            <a:r>
              <a:rPr lang="fr-FR" dirty="0" smtClean="0"/>
              <a:t>. Règlement intérieur du conseil d’administration</a:t>
            </a:r>
            <a:endParaRPr lang="fr-FR" dirty="0"/>
          </a:p>
        </p:txBody>
      </p:sp>
    </p:spTree>
    <p:extLst>
      <p:ext uri="{BB962C8B-B14F-4D97-AF65-F5344CB8AC3E}">
        <p14:creationId xmlns:p14="http://schemas.microsoft.com/office/powerpoint/2010/main" val="276744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421" y="243371"/>
            <a:ext cx="11855116" cy="5355312"/>
          </a:xfrm>
          <a:prstGeom prst="rect">
            <a:avLst/>
          </a:prstGeom>
        </p:spPr>
        <p:txBody>
          <a:bodyPr wrap="square">
            <a:spAutoFit/>
          </a:bodyPr>
          <a:lstStyle/>
          <a:p>
            <a:r>
              <a:rPr lang="fr-FR" b="1" dirty="0" smtClean="0">
                <a:solidFill>
                  <a:schemeClr val="accent1"/>
                </a:solidFill>
              </a:rPr>
              <a:t>Article L.123-19 du </a:t>
            </a:r>
            <a:r>
              <a:rPr lang="fr-FR" b="1" dirty="0">
                <a:solidFill>
                  <a:schemeClr val="accent1"/>
                </a:solidFill>
              </a:rPr>
              <a:t>CASF : </a:t>
            </a:r>
          </a:p>
          <a:p>
            <a:pPr algn="just"/>
            <a:endParaRPr lang="fr-FR" dirty="0"/>
          </a:p>
          <a:p>
            <a:pPr algn="just"/>
            <a:r>
              <a:rPr lang="fr-FR" i="1" dirty="0" smtClean="0"/>
              <a:t>Le </a:t>
            </a:r>
            <a:r>
              <a:rPr lang="fr-FR" i="1" dirty="0"/>
              <a:t>conseil d'administration établit son règlement intérieur</a:t>
            </a:r>
            <a:r>
              <a:rPr lang="fr-FR" i="1" dirty="0" smtClean="0"/>
              <a:t>.</a:t>
            </a:r>
          </a:p>
          <a:p>
            <a:pPr algn="just"/>
            <a:endParaRPr lang="fr-FR" i="1" dirty="0"/>
          </a:p>
          <a:p>
            <a:pPr algn="just"/>
            <a:r>
              <a:rPr lang="fr-FR" i="1" dirty="0"/>
              <a:t>Le règlement intérieur peut prévoir la désignation au sein du conseil d'administration d'une commission permanente, dont il détermine le fonctionnement et les attributions. Outre son président, qui est le maire ou un conseiller municipal désigné par lui, cette commission est composée pour moitié de conseillers municipaux et pour moitié de membres nommés, désignés les uns et les autres par le conseil d'administration</a:t>
            </a:r>
            <a:r>
              <a:rPr lang="fr-FR" i="1" dirty="0" smtClean="0"/>
              <a:t>.</a:t>
            </a:r>
          </a:p>
          <a:p>
            <a:pPr algn="just"/>
            <a:endParaRPr lang="fr-FR" i="1" dirty="0"/>
          </a:p>
          <a:p>
            <a:pPr algn="just"/>
            <a:r>
              <a:rPr lang="fr-FR" dirty="0" smtClean="0"/>
              <a:t>En application de cet article, après la constitution du Conseil d’Administration du CCAS, à l’issue des élections municipales, le Règlement Intérieur est adopté. </a:t>
            </a:r>
          </a:p>
          <a:p>
            <a:pPr algn="just"/>
            <a:endParaRPr lang="fr-FR" dirty="0"/>
          </a:p>
          <a:p>
            <a:pPr algn="just"/>
            <a:r>
              <a:rPr lang="fr-FR" dirty="0" smtClean="0"/>
              <a:t>Il a vocation à définir l’organisation et le fonctionnement interne du Conseil d’Administration dans le respect des règles fixées par le Code de l’action sociale et des familles. </a:t>
            </a:r>
          </a:p>
          <a:p>
            <a:pPr algn="just"/>
            <a:endParaRPr lang="fr-FR" dirty="0"/>
          </a:p>
          <a:p>
            <a:pPr algn="just"/>
            <a:r>
              <a:rPr lang="fr-FR" dirty="0" smtClean="0"/>
              <a:t>Les évolutions récentes suivantes de la réglementation amènent vraisemblablement à procéder à une mise à jour du règlement intérieur de nos Conseils d’Administration : </a:t>
            </a:r>
          </a:p>
          <a:p>
            <a:pPr marL="285750" indent="-285750" algn="just">
              <a:buFont typeface="Wingdings" panose="05000000000000000000" pitchFamily="2" charset="2"/>
              <a:buChar char="§"/>
            </a:pPr>
            <a:r>
              <a:rPr lang="fr-FR" dirty="0" smtClean="0"/>
              <a:t>Election d’un(e) Vice-Président(e) Délégué(e)</a:t>
            </a:r>
          </a:p>
          <a:p>
            <a:pPr marL="285750" indent="-285750" algn="just">
              <a:buFont typeface="Wingdings" panose="05000000000000000000" pitchFamily="2" charset="2"/>
              <a:buChar char="§"/>
            </a:pPr>
            <a:r>
              <a:rPr lang="fr-FR" dirty="0" smtClean="0"/>
              <a:t>Réforme de la publicité des actes</a:t>
            </a:r>
            <a:endParaRPr lang="fr-FR" dirty="0"/>
          </a:p>
        </p:txBody>
      </p:sp>
    </p:spTree>
    <p:extLst>
      <p:ext uri="{BB962C8B-B14F-4D97-AF65-F5344CB8AC3E}">
        <p14:creationId xmlns:p14="http://schemas.microsoft.com/office/powerpoint/2010/main" val="19570645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6. La Réforme de la responsabilité financière des gestionnaires publics</a:t>
            </a:r>
            <a:endParaRPr lang="fr-FR" dirty="0"/>
          </a:p>
        </p:txBody>
      </p:sp>
    </p:spTree>
    <p:extLst>
      <p:ext uri="{BB962C8B-B14F-4D97-AF65-F5344CB8AC3E}">
        <p14:creationId xmlns:p14="http://schemas.microsoft.com/office/powerpoint/2010/main" val="2421389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 y="113803"/>
            <a:ext cx="12014661" cy="4524315"/>
          </a:xfrm>
          <a:prstGeom prst="rect">
            <a:avLst/>
          </a:prstGeom>
        </p:spPr>
        <p:txBody>
          <a:bodyPr wrap="square">
            <a:spAutoFit/>
          </a:bodyPr>
          <a:lstStyle/>
          <a:p>
            <a:pPr marL="107950" indent="-90170" algn="just">
              <a:spcAft>
                <a:spcPts val="0"/>
              </a:spcAft>
              <a:tabLst>
                <a:tab pos="107950" algn="l"/>
              </a:tabLst>
            </a:pPr>
            <a:r>
              <a:rPr lang="fr-FR" dirty="0" smtClean="0">
                <a:ea typeface="Times New Roman" panose="02020603050405020304" pitchFamily="18" charset="0"/>
                <a:cs typeface="Arial" panose="020B0604020202020204" pitchFamily="34" charset="0"/>
              </a:rPr>
              <a:t>	Le 1</a:t>
            </a:r>
            <a:r>
              <a:rPr lang="fr-FR" baseline="30000" dirty="0" smtClean="0">
                <a:ea typeface="Times New Roman" panose="02020603050405020304" pitchFamily="18" charset="0"/>
                <a:cs typeface="Arial" panose="020B0604020202020204" pitchFamily="34" charset="0"/>
              </a:rPr>
              <a:t>er</a:t>
            </a:r>
            <a:r>
              <a:rPr lang="fr-FR" dirty="0" smtClean="0">
                <a:ea typeface="Times New Roman" panose="02020603050405020304" pitchFamily="18" charset="0"/>
                <a:cs typeface="Arial" panose="020B0604020202020204" pitchFamily="34" charset="0"/>
              </a:rPr>
              <a:t> janvier 2023 est entrée en vigueur une rénovation du régime de responsabilité des ordonnateurs et des comptables publics. </a:t>
            </a:r>
          </a:p>
          <a:p>
            <a:pPr marL="107950" indent="-90170" algn="just">
              <a:spcAft>
                <a:spcPts val="0"/>
              </a:spcAft>
              <a:tabLst>
                <a:tab pos="107950" algn="l"/>
              </a:tabLst>
            </a:pPr>
            <a:endParaRPr lang="fr-FR" dirty="0">
              <a:ea typeface="Times New Roman" panose="02020603050405020304" pitchFamily="18" charset="0"/>
              <a:cs typeface="Arial" panose="020B0604020202020204" pitchFamily="34" charset="0"/>
            </a:endParaRPr>
          </a:p>
          <a:p>
            <a:pPr marL="107950" indent="-90170" algn="just">
              <a:spcAft>
                <a:spcPts val="0"/>
              </a:spcAft>
              <a:tabLst>
                <a:tab pos="107950" algn="l"/>
              </a:tabLst>
            </a:pPr>
            <a:r>
              <a:rPr lang="fr-FR" dirty="0" smtClean="0">
                <a:ea typeface="Times New Roman" panose="02020603050405020304" pitchFamily="18" charset="0"/>
                <a:cs typeface="Arial" panose="020B0604020202020204" pitchFamily="34" charset="0"/>
              </a:rPr>
              <a:t>	Cette réforme s’articule autour d’un régime unifié de responsabilité financière des gestionnaires publics, commun aux ordonnateurs et aux comptables, où sont poursuivies les infractions à l’exécution des recettes et des dépenses ou à la gestion des biens publics constitutives d’une faute grave causant un préjudice financier significatif. </a:t>
            </a:r>
          </a:p>
          <a:p>
            <a:pPr marL="107950" indent="-90170" algn="just">
              <a:spcAft>
                <a:spcPts val="0"/>
              </a:spcAft>
              <a:tabLst>
                <a:tab pos="107950" algn="l"/>
              </a:tabLst>
            </a:pPr>
            <a:endParaRPr lang="fr-FR" dirty="0">
              <a:ea typeface="Times New Roman" panose="02020603050405020304" pitchFamily="18" charset="0"/>
              <a:cs typeface="Arial" panose="020B0604020202020204" pitchFamily="34" charset="0"/>
            </a:endParaRPr>
          </a:p>
          <a:p>
            <a:pPr marL="107950" indent="-90170" algn="just">
              <a:spcAft>
                <a:spcPts val="0"/>
              </a:spcAft>
              <a:tabLst>
                <a:tab pos="107950" algn="l"/>
              </a:tabLst>
            </a:pPr>
            <a:r>
              <a:rPr lang="fr-FR" dirty="0" smtClean="0">
                <a:ea typeface="Times New Roman" panose="02020603050405020304" pitchFamily="18" charset="0"/>
                <a:cs typeface="Arial" panose="020B0604020202020204" pitchFamily="34" charset="0"/>
              </a:rPr>
              <a:t>	Le dispositif repose sur un mécanisme gradué d’amendes de 1 à 6 mois de rémunération selon la gravité des faits, la réitération des pratiques et le préjudice causé. </a:t>
            </a:r>
          </a:p>
          <a:p>
            <a:pPr marL="107950" indent="-90170" algn="just">
              <a:spcAft>
                <a:spcPts val="0"/>
              </a:spcAft>
              <a:tabLst>
                <a:tab pos="107950" algn="l"/>
              </a:tabLst>
            </a:pPr>
            <a:endParaRPr lang="fr-FR" dirty="0">
              <a:ea typeface="Times New Roman" panose="02020603050405020304" pitchFamily="18" charset="0"/>
              <a:cs typeface="Arial" panose="020B0604020202020204" pitchFamily="34" charset="0"/>
            </a:endParaRPr>
          </a:p>
          <a:p>
            <a:pPr marL="107950" indent="-90170" algn="just">
              <a:spcAft>
                <a:spcPts val="0"/>
              </a:spcAft>
              <a:tabLst>
                <a:tab pos="107950" algn="l"/>
              </a:tabLst>
            </a:pPr>
            <a:r>
              <a:rPr lang="fr-FR" dirty="0" smtClean="0">
                <a:ea typeface="Times New Roman" panose="02020603050405020304" pitchFamily="18" charset="0"/>
                <a:cs typeface="Arial" panose="020B0604020202020204" pitchFamily="34" charset="0"/>
              </a:rPr>
              <a:t>	Le comptable peut signaler à l’ordonnateur toute opération de nature à relever d’une infraction. Si, dans le cadre de ces contrôles, le comptable constate des irrégularités, il suspend le paiement et en informe l’ordonnateur qui peut opérer une régularisation ou le requérir par écrit de payer, dégageant le comptable de toute responsabilité des opérations effectuées. </a:t>
            </a:r>
          </a:p>
          <a:p>
            <a:pPr marL="107950" indent="-90170" algn="just">
              <a:spcAft>
                <a:spcPts val="0"/>
              </a:spcAft>
              <a:tabLst>
                <a:tab pos="107950" algn="l"/>
              </a:tabLst>
            </a:pPr>
            <a:endParaRPr lang="fr-FR" dirty="0">
              <a:ea typeface="Times New Roman" panose="02020603050405020304" pitchFamily="18" charset="0"/>
              <a:cs typeface="Arial" panose="020B0604020202020204" pitchFamily="34" charset="0"/>
            </a:endParaRPr>
          </a:p>
          <a:p>
            <a:pPr marL="107950" indent="-90170" algn="just">
              <a:spcAft>
                <a:spcPts val="0"/>
              </a:spcAft>
              <a:tabLst>
                <a:tab pos="107950" algn="l"/>
              </a:tabLst>
            </a:pPr>
            <a:endParaRPr lang="fr-FR" dirty="0" smtClean="0">
              <a:ea typeface="Times New Roman" panose="02020603050405020304" pitchFamily="18" charset="0"/>
              <a:cs typeface="Arial" panose="020B0604020202020204" pitchFamily="34" charset="0"/>
            </a:endParaRPr>
          </a:p>
          <a:p>
            <a:pPr marL="107950" indent="-90170" algn="just">
              <a:spcAft>
                <a:spcPts val="0"/>
              </a:spcAft>
              <a:tabLst>
                <a:tab pos="107950" algn="l"/>
              </a:tabLst>
            </a:pPr>
            <a:r>
              <a:rPr lang="fr-FR" dirty="0">
                <a:ea typeface="Times New Roman" panose="02020603050405020304" pitchFamily="18" charset="0"/>
                <a:cs typeface="Arial" panose="020B0604020202020204" pitchFamily="34" charset="0"/>
              </a:rPr>
              <a:t>	</a:t>
            </a:r>
            <a:endParaRPr lang="fr-FR" dirty="0">
              <a:effectLst/>
              <a:ea typeface="Times New Roman" panose="02020603050405020304" pitchFamily="18" charset="0"/>
            </a:endParaRPr>
          </a:p>
        </p:txBody>
      </p:sp>
    </p:spTree>
    <p:extLst>
      <p:ext uri="{BB962C8B-B14F-4D97-AF65-F5344CB8AC3E}">
        <p14:creationId xmlns:p14="http://schemas.microsoft.com/office/powerpoint/2010/main" val="1146992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7. La Réforme des Services Autonomie A Domicile</a:t>
            </a:r>
            <a:endParaRPr lang="fr-FR" dirty="0"/>
          </a:p>
        </p:txBody>
      </p:sp>
    </p:spTree>
    <p:extLst>
      <p:ext uri="{BB962C8B-B14F-4D97-AF65-F5344CB8AC3E}">
        <p14:creationId xmlns:p14="http://schemas.microsoft.com/office/powerpoint/2010/main" val="28600001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6007" y="349135"/>
            <a:ext cx="11720946" cy="5632311"/>
          </a:xfrm>
          <a:prstGeom prst="rect">
            <a:avLst/>
          </a:prstGeom>
          <a:noFill/>
        </p:spPr>
        <p:txBody>
          <a:bodyPr wrap="square" rtlCol="0">
            <a:spAutoFit/>
          </a:bodyPr>
          <a:lstStyle/>
          <a:p>
            <a:r>
              <a:rPr lang="fr-FR" b="1" dirty="0" smtClean="0">
                <a:solidFill>
                  <a:schemeClr val="accent1"/>
                </a:solidFill>
              </a:rPr>
              <a:t>Les services autonomie à domicile </a:t>
            </a:r>
            <a:r>
              <a:rPr lang="fr-FR" dirty="0" smtClean="0"/>
              <a:t>– Article 44 LFSS 2022, modifié par l’article 70 LFSS 2023</a:t>
            </a:r>
          </a:p>
          <a:p>
            <a:endParaRPr lang="fr-FR" dirty="0" smtClean="0"/>
          </a:p>
          <a:p>
            <a:r>
              <a:rPr lang="fr-FR" b="1" dirty="0">
                <a:solidFill>
                  <a:schemeClr val="accent1"/>
                </a:solidFill>
              </a:rPr>
              <a:t>Article L.313-1-3 du CASF : </a:t>
            </a:r>
          </a:p>
          <a:p>
            <a:pPr algn="just"/>
            <a:endParaRPr lang="fr-FR" dirty="0"/>
          </a:p>
          <a:p>
            <a:pPr algn="just"/>
            <a:r>
              <a:rPr lang="fr-FR" i="1" dirty="0"/>
              <a:t>Les prestations d'aide, d'accompagnement et de soins à domicile relevant des 6° et 7° du I de l'article </a:t>
            </a:r>
            <a:r>
              <a:rPr lang="fr-FR" i="1" u="sng" dirty="0">
                <a:hlinkClick r:id="rId2"/>
              </a:rPr>
              <a:t>L. 312-1 </a:t>
            </a:r>
            <a:r>
              <a:rPr lang="fr-FR" i="1" dirty="0"/>
              <a:t>sont dispensées par des services dénommés services autonomie à domicile</a:t>
            </a:r>
            <a:r>
              <a:rPr lang="fr-FR" i="1" dirty="0" smtClean="0"/>
              <a:t>. </a:t>
            </a:r>
          </a:p>
          <a:p>
            <a:pPr algn="just"/>
            <a:r>
              <a:rPr lang="fr-FR" i="1" dirty="0"/>
              <a:t/>
            </a:r>
            <a:br>
              <a:rPr lang="fr-FR" i="1" dirty="0"/>
            </a:br>
            <a:r>
              <a:rPr lang="fr-FR" i="1" dirty="0"/>
              <a:t>Les services autonomie à domicile concourent à préserver l'autonomie des personnes qu'ils accompagnent et à favoriser leur maintien à domicile</a:t>
            </a:r>
            <a:r>
              <a:rPr lang="fr-FR" i="1" dirty="0" smtClean="0"/>
              <a:t>.</a:t>
            </a:r>
          </a:p>
          <a:p>
            <a:pPr algn="just"/>
            <a:r>
              <a:rPr lang="fr-FR" i="1" dirty="0"/>
              <a:t/>
            </a:r>
            <a:br>
              <a:rPr lang="fr-FR" i="1" dirty="0"/>
            </a:br>
            <a:r>
              <a:rPr lang="fr-FR" i="1" dirty="0"/>
              <a:t>A cette fin, ils assurent une activité d'aide et d'accompagnement à domicile et proposent une réponse aux éventuels besoins de soins des personnes accompagnées </a:t>
            </a:r>
            <a:r>
              <a:rPr lang="fr-FR" i="1" dirty="0" smtClean="0"/>
              <a:t>:</a:t>
            </a:r>
          </a:p>
          <a:p>
            <a:pPr algn="just"/>
            <a:r>
              <a:rPr lang="fr-FR" i="1" dirty="0"/>
              <a:t/>
            </a:r>
            <a:br>
              <a:rPr lang="fr-FR" i="1" dirty="0"/>
            </a:br>
            <a:r>
              <a:rPr lang="fr-FR" i="1" dirty="0"/>
              <a:t>1° Soit en assurant eux-mêmes une activité de soins à domicile. Ils perçoivent, à ce titre, la dotation globale de soins définie au II de l'article L. 314-2-1 </a:t>
            </a:r>
            <a:r>
              <a:rPr lang="fr-FR" i="1" dirty="0" smtClean="0"/>
              <a:t>;</a:t>
            </a:r>
          </a:p>
          <a:p>
            <a:pPr algn="just"/>
            <a:r>
              <a:rPr lang="fr-FR" i="1" dirty="0"/>
              <a:t/>
            </a:r>
            <a:br>
              <a:rPr lang="fr-FR" i="1" dirty="0"/>
            </a:br>
            <a:r>
              <a:rPr lang="fr-FR" i="1" dirty="0"/>
              <a:t>2° Soit en organisant une réponse aux besoins de soins avec d'autres services ou professionnels assurant une activité de soins à domicile, le cas échéant par le biais de conventions</a:t>
            </a:r>
            <a:r>
              <a:rPr lang="fr-FR" i="1" dirty="0" smtClean="0"/>
              <a:t>.</a:t>
            </a:r>
          </a:p>
          <a:p>
            <a:pPr algn="just"/>
            <a:r>
              <a:rPr lang="fr-FR" i="1" dirty="0"/>
              <a:t/>
            </a:r>
            <a:br>
              <a:rPr lang="fr-FR" i="1" dirty="0"/>
            </a:br>
            <a:r>
              <a:rPr lang="fr-FR" i="1" dirty="0">
                <a:solidFill>
                  <a:schemeClr val="accent1"/>
                </a:solidFill>
              </a:rPr>
              <a:t>Un décret fixe le cahier des charges national que respectent ces services</a:t>
            </a:r>
            <a:r>
              <a:rPr lang="fr-FR" i="1" dirty="0" smtClean="0"/>
              <a:t>.</a:t>
            </a:r>
            <a:endParaRPr lang="fr-FR" i="1" dirty="0"/>
          </a:p>
        </p:txBody>
      </p:sp>
    </p:spTree>
    <p:extLst>
      <p:ext uri="{BB962C8B-B14F-4D97-AF65-F5344CB8AC3E}">
        <p14:creationId xmlns:p14="http://schemas.microsoft.com/office/powerpoint/2010/main" val="2216912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www.ehpapresse.fr/wp-content/uploads/sites/1/2022/03/illu2.png?x713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028" y="3304763"/>
            <a:ext cx="5840839" cy="327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ehpapresse.fr/wp-content/uploads/sites/1/2022/03/illu1.png?x713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81372"/>
            <a:ext cx="5921028" cy="3277837"/>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266007" y="349135"/>
            <a:ext cx="11720946" cy="3139321"/>
          </a:xfrm>
          <a:prstGeom prst="rect">
            <a:avLst/>
          </a:prstGeom>
          <a:noFill/>
        </p:spPr>
        <p:txBody>
          <a:bodyPr wrap="square" rtlCol="0">
            <a:spAutoFit/>
          </a:bodyPr>
          <a:lstStyle/>
          <a:p>
            <a:endParaRPr lang="fr-FR" dirty="0"/>
          </a:p>
          <a:p>
            <a:r>
              <a:rPr lang="fr-FR" dirty="0" smtClean="0"/>
              <a:t>Désormais, il y a deux catégories de services autonomie à domicile : </a:t>
            </a:r>
          </a:p>
          <a:p>
            <a:pPr marL="285750" indent="-285750">
              <a:buFont typeface="Wingdings" panose="05000000000000000000" pitchFamily="2" charset="2"/>
              <a:buChar char="§"/>
            </a:pPr>
            <a:r>
              <a:rPr lang="fr-FR" dirty="0" smtClean="0"/>
              <a:t>Des services dispensant de l’aide et du soin, autorisés conjointement pas le CD et l’ARS </a:t>
            </a:r>
          </a:p>
          <a:p>
            <a:r>
              <a:rPr lang="fr-FR" dirty="0">
                <a:latin typeface="Calibri" panose="020F0502020204030204" pitchFamily="34" charset="0"/>
                <a:cs typeface="Calibri" panose="020F0502020204030204" pitchFamily="34" charset="0"/>
              </a:rPr>
              <a:t>	</a:t>
            </a:r>
            <a:r>
              <a:rPr lang="fr-FR" dirty="0" smtClean="0">
                <a:latin typeface="Calibri" panose="020F0502020204030204" pitchFamily="34" charset="0"/>
                <a:cs typeface="Calibri" panose="020F0502020204030204" pitchFamily="34" charset="0"/>
              </a:rPr>
              <a:t>→ </a:t>
            </a:r>
            <a:r>
              <a:rPr lang="fr-FR" b="1" dirty="0" smtClean="0">
                <a:solidFill>
                  <a:schemeClr val="accent1"/>
                </a:solidFill>
                <a:latin typeface="Calibri" panose="020F0502020204030204" pitchFamily="34" charset="0"/>
                <a:cs typeface="Calibri" panose="020F0502020204030204" pitchFamily="34" charset="0"/>
              </a:rPr>
              <a:t>SAD INTEGRE OU SAD AIDE ET SOINS</a:t>
            </a:r>
            <a:endParaRPr lang="fr-FR" b="1" dirty="0" smtClean="0">
              <a:solidFill>
                <a:schemeClr val="accent1"/>
              </a:solidFill>
            </a:endParaRPr>
          </a:p>
          <a:p>
            <a:pPr marL="285750" indent="-285750">
              <a:buFont typeface="Wingdings" panose="05000000000000000000" pitchFamily="2" charset="2"/>
              <a:buChar char="§"/>
            </a:pPr>
            <a:r>
              <a:rPr lang="fr-FR" dirty="0" smtClean="0"/>
              <a:t>Des services ne disposant que de l’aide, autorisés par le CD uniquement </a:t>
            </a:r>
          </a:p>
          <a:p>
            <a:r>
              <a:rPr lang="fr-FR" dirty="0">
                <a:latin typeface="Calibri" panose="020F0502020204030204" pitchFamily="34" charset="0"/>
                <a:cs typeface="Calibri" panose="020F0502020204030204" pitchFamily="34" charset="0"/>
              </a:rPr>
              <a:t>	</a:t>
            </a:r>
            <a:r>
              <a:rPr lang="fr-FR" dirty="0" smtClean="0">
                <a:latin typeface="Calibri" panose="020F0502020204030204" pitchFamily="34" charset="0"/>
                <a:cs typeface="Calibri" panose="020F0502020204030204" pitchFamily="34" charset="0"/>
              </a:rPr>
              <a:t>→ </a:t>
            </a:r>
            <a:r>
              <a:rPr lang="fr-FR" b="1" dirty="0" smtClean="0">
                <a:solidFill>
                  <a:schemeClr val="accent1"/>
                </a:solidFill>
                <a:latin typeface="Calibri" panose="020F0502020204030204" pitchFamily="34" charset="0"/>
                <a:cs typeface="Calibri" panose="020F0502020204030204" pitchFamily="34" charset="0"/>
              </a:rPr>
              <a:t>SAD COORDONNE ou SAD AIDE</a:t>
            </a:r>
            <a:endParaRPr lang="fr-FR" b="1" dirty="0" smtClean="0">
              <a:solidFill>
                <a:schemeClr val="accent1"/>
              </a:solidFill>
            </a:endParaRPr>
          </a:p>
          <a:p>
            <a:pPr marL="285750" indent="-285750">
              <a:buFont typeface="Wingdings" panose="05000000000000000000" pitchFamily="2" charset="2"/>
              <a:buChar char="§"/>
            </a:pPr>
            <a:endParaRPr lang="fr-FR" dirty="0"/>
          </a:p>
          <a:p>
            <a:r>
              <a:rPr lang="fr-FR" dirty="0" smtClean="0"/>
              <a:t>Aussi, une possibilité est laissée aux SAAD de poursuivre leur activité d’aide sans internaliser une activité de soins. </a:t>
            </a:r>
          </a:p>
          <a:p>
            <a:r>
              <a:rPr lang="fr-FR" dirty="0" smtClean="0"/>
              <a:t>Le modèle intégré regroupant l’aide et le soins est toutefois privilégié, notamment par fusion avec un ou des SSIAD. </a:t>
            </a:r>
          </a:p>
          <a:p>
            <a:endParaRPr lang="fr-FR" dirty="0"/>
          </a:p>
          <a:p>
            <a:r>
              <a:rPr lang="fr-FR" dirty="0" smtClean="0"/>
              <a:t> Il est recommandé que les autorités prennent un arrêté commun et notifient leur décision dans un courrier conjoint. </a:t>
            </a:r>
            <a:endParaRPr lang="fr-FR" dirty="0"/>
          </a:p>
        </p:txBody>
      </p:sp>
    </p:spTree>
    <p:extLst>
      <p:ext uri="{BB962C8B-B14F-4D97-AF65-F5344CB8AC3E}">
        <p14:creationId xmlns:p14="http://schemas.microsoft.com/office/powerpoint/2010/main" val="838745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6130" y="224444"/>
            <a:ext cx="11319164" cy="6740307"/>
          </a:xfrm>
          <a:prstGeom prst="rect">
            <a:avLst/>
          </a:prstGeom>
          <a:noFill/>
        </p:spPr>
        <p:txBody>
          <a:bodyPr wrap="square" rtlCol="0">
            <a:spAutoFit/>
          </a:bodyPr>
          <a:lstStyle/>
          <a:p>
            <a:endParaRPr lang="fr-FR" dirty="0"/>
          </a:p>
          <a:p>
            <a:r>
              <a:rPr lang="fr-FR" dirty="0" smtClean="0"/>
              <a:t>La transition vers la nouvelle organisation se fera de la manière suivante : </a:t>
            </a:r>
          </a:p>
          <a:p>
            <a:endParaRPr lang="fr-FR" dirty="0" smtClean="0"/>
          </a:p>
          <a:p>
            <a:pPr marL="285750" indent="-285750">
              <a:buFont typeface="Wingdings" panose="05000000000000000000" pitchFamily="2" charset="2"/>
              <a:buChar char="§"/>
            </a:pPr>
            <a:r>
              <a:rPr lang="fr-FR" dirty="0" smtClean="0"/>
              <a:t>Les SAAD et les SPASAD autorisés seront réputés autorisés comme SAD pour la durée de leur autorisation restant à courir. Ils disposeront d’un délai de deux ans à compter de la publication du décret d’application pour se mettre en conformité. </a:t>
            </a:r>
            <a:r>
              <a:rPr lang="fr-FR" dirty="0">
                <a:latin typeface="Calibri" panose="020F0502020204030204" pitchFamily="34" charset="0"/>
                <a:cs typeface="Calibri" panose="020F0502020204030204" pitchFamily="34" charset="0"/>
              </a:rPr>
              <a:t>→ </a:t>
            </a:r>
            <a:r>
              <a:rPr lang="fr-FR" b="1" dirty="0" smtClean="0">
                <a:solidFill>
                  <a:schemeClr val="accent1"/>
                </a:solidFill>
                <a:latin typeface="Calibri" panose="020F0502020204030204" pitchFamily="34" charset="0"/>
                <a:cs typeface="Calibri" panose="020F0502020204030204" pitchFamily="34" charset="0"/>
              </a:rPr>
              <a:t>30 juin 2025</a:t>
            </a:r>
            <a:endParaRPr lang="fr-FR" dirty="0" smtClean="0"/>
          </a:p>
          <a:p>
            <a:endParaRPr lang="fr-FR" dirty="0" smtClean="0"/>
          </a:p>
          <a:p>
            <a:pPr marL="285750" indent="-285750">
              <a:buFont typeface="Wingdings" panose="05000000000000000000" pitchFamily="2" charset="2"/>
              <a:buChar char="§"/>
            </a:pPr>
            <a:r>
              <a:rPr lang="fr-FR" dirty="0" smtClean="0"/>
              <a:t>Les SAD ne dispensant que des prestations d’aide et d’accompagnement qui voudront dispenser du soin devront présenter une demande d’autorisation conjointe auprès de l’ARS et du Conseil Département dans les deux ans après la publication du décret. </a:t>
            </a:r>
            <a:r>
              <a:rPr lang="fr-FR" dirty="0">
                <a:latin typeface="Calibri" panose="020F0502020204030204" pitchFamily="34" charset="0"/>
                <a:cs typeface="Calibri" panose="020F0502020204030204" pitchFamily="34" charset="0"/>
              </a:rPr>
              <a:t>→ </a:t>
            </a:r>
            <a:r>
              <a:rPr lang="fr-FR" b="1" dirty="0">
                <a:solidFill>
                  <a:schemeClr val="accent1"/>
                </a:solidFill>
                <a:latin typeface="Calibri" panose="020F0502020204030204" pitchFamily="34" charset="0"/>
                <a:cs typeface="Calibri" panose="020F0502020204030204" pitchFamily="34" charset="0"/>
              </a:rPr>
              <a:t>30 juin </a:t>
            </a:r>
            <a:r>
              <a:rPr lang="fr-FR" b="1" dirty="0" smtClean="0">
                <a:solidFill>
                  <a:schemeClr val="accent1"/>
                </a:solidFill>
                <a:latin typeface="Calibri" panose="020F0502020204030204" pitchFamily="34" charset="0"/>
                <a:cs typeface="Calibri" panose="020F0502020204030204" pitchFamily="34" charset="0"/>
              </a:rPr>
              <a:t>2025</a:t>
            </a:r>
            <a:endParaRPr lang="fr-FR" dirty="0" smtClean="0"/>
          </a:p>
          <a:p>
            <a:endParaRPr lang="fr-FR" dirty="0" smtClean="0"/>
          </a:p>
          <a:p>
            <a:pPr marL="285750" indent="-285750">
              <a:buFont typeface="Wingdings" panose="05000000000000000000" pitchFamily="2" charset="2"/>
              <a:buChar char="§"/>
            </a:pPr>
            <a:r>
              <a:rPr lang="fr-FR" dirty="0" smtClean="0"/>
              <a:t>Les SSIAD auront un délai de deux ans à compter de la publication du décret pour s’adjoindre une activité d’aide et demander une autorisation comme services autonomie auprès de l’ARS et du CD (soit en fusionnant avec un ou plusieurs SAAD soit en créant en leur sein une activité d’aide et d’accompagnement). Dans ce cadre, tous les SSIAD devront adosser à leur activité un volet aide et accompagnement. A défaut l’autorisation sera caduque à l’issue du délai de 2 ans. </a:t>
            </a:r>
            <a:r>
              <a:rPr lang="fr-FR" dirty="0">
                <a:latin typeface="Calibri" panose="020F0502020204030204" pitchFamily="34" charset="0"/>
                <a:cs typeface="Calibri" panose="020F0502020204030204" pitchFamily="34" charset="0"/>
              </a:rPr>
              <a:t>→ </a:t>
            </a:r>
            <a:r>
              <a:rPr lang="fr-FR" b="1" dirty="0">
                <a:solidFill>
                  <a:schemeClr val="accent1"/>
                </a:solidFill>
                <a:latin typeface="Calibri" panose="020F0502020204030204" pitchFamily="34" charset="0"/>
                <a:cs typeface="Calibri" panose="020F0502020204030204" pitchFamily="34" charset="0"/>
              </a:rPr>
              <a:t>30 juin </a:t>
            </a:r>
            <a:r>
              <a:rPr lang="fr-FR" b="1" dirty="0" smtClean="0">
                <a:solidFill>
                  <a:schemeClr val="accent1"/>
                </a:solidFill>
                <a:latin typeface="Calibri" panose="020F0502020204030204" pitchFamily="34" charset="0"/>
                <a:cs typeface="Calibri" panose="020F0502020204030204" pitchFamily="34" charset="0"/>
              </a:rPr>
              <a:t>2025</a:t>
            </a:r>
            <a:endParaRPr lang="fr-FR" dirty="0" smtClean="0"/>
          </a:p>
          <a:p>
            <a:endParaRPr lang="fr-FR" dirty="0"/>
          </a:p>
          <a:p>
            <a:pPr marL="285750" indent="-285750">
              <a:buFont typeface="Wingdings" panose="05000000000000000000" pitchFamily="2" charset="2"/>
              <a:buChar char="§"/>
            </a:pPr>
            <a:r>
              <a:rPr lang="fr-FR" dirty="0" smtClean="0"/>
              <a:t>Pour les SSIAD, ils peuvent solliciter l’autorisation de constituer un SAD selon des modalités prévues par convention d’une durée maximale de 3 ans avec un ou plusieurs services déjà autorisés pour l’activité SAAD, dans la perspective de la constitution d’un SAD doté d’une entité juridique unique à l’issue de cette période. </a:t>
            </a:r>
            <a:endParaRPr lang="fr-FR" dirty="0"/>
          </a:p>
          <a:p>
            <a:pPr lvl="1"/>
            <a:endParaRPr lang="fr-FR" dirty="0" smtClean="0"/>
          </a:p>
          <a:p>
            <a:pPr marL="285750" indent="-285750">
              <a:buFont typeface="Wingdings" panose="05000000000000000000" pitchFamily="2" charset="2"/>
              <a:buChar char="§"/>
            </a:pPr>
            <a:endParaRPr lang="fr-FR" dirty="0"/>
          </a:p>
          <a:p>
            <a:endParaRPr lang="fr-FR" dirty="0"/>
          </a:p>
          <a:p>
            <a:r>
              <a:rPr lang="fr-FR" dirty="0" smtClean="0"/>
              <a:t> </a:t>
            </a:r>
            <a:endParaRPr lang="fr-FR" dirty="0"/>
          </a:p>
        </p:txBody>
      </p:sp>
    </p:spTree>
    <p:extLst>
      <p:ext uri="{BB962C8B-B14F-4D97-AF65-F5344CB8AC3E}">
        <p14:creationId xmlns:p14="http://schemas.microsoft.com/office/powerpoint/2010/main" val="109563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1</a:t>
            </a:r>
            <a:r>
              <a:rPr lang="fr-FR" dirty="0" smtClean="0"/>
              <a:t>. Introduction de la rencontre</a:t>
            </a:r>
            <a:endParaRPr lang="fr-FR" dirty="0"/>
          </a:p>
        </p:txBody>
      </p:sp>
    </p:spTree>
    <p:extLst>
      <p:ext uri="{BB962C8B-B14F-4D97-AF65-F5344CB8AC3E}">
        <p14:creationId xmlns:p14="http://schemas.microsoft.com/office/powerpoint/2010/main" val="20551345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84" y="74644"/>
            <a:ext cx="11723716" cy="6463308"/>
          </a:xfrm>
          <a:prstGeom prst="rect">
            <a:avLst/>
          </a:prstGeom>
        </p:spPr>
        <p:txBody>
          <a:bodyPr wrap="square">
            <a:spAutoFit/>
          </a:bodyPr>
          <a:lstStyle/>
          <a:p>
            <a:r>
              <a:rPr lang="fr-FR" b="1" dirty="0" smtClean="0">
                <a:solidFill>
                  <a:schemeClr val="accent1"/>
                </a:solidFill>
              </a:rPr>
              <a:t>La constitution des SAD mixtes :</a:t>
            </a:r>
            <a:endParaRPr lang="fr-FR" b="1" dirty="0" smtClean="0"/>
          </a:p>
          <a:p>
            <a:endParaRPr lang="fr-FR" dirty="0"/>
          </a:p>
          <a:p>
            <a:pPr algn="just"/>
            <a:r>
              <a:rPr lang="fr-FR" dirty="0" smtClean="0"/>
              <a:t>Les SAD mixtes dispensant des prestations d’aide, d’accompagnement et de soins, comme tout ESSMS, sont gérés par une personne morale qui porte l’autorisation prévue à l’article L.313-1 du CASF et qui est délivrée conjointement par l’ARS et le CD. </a:t>
            </a:r>
          </a:p>
          <a:p>
            <a:pPr algn="just"/>
            <a:endParaRPr lang="fr-FR" dirty="0"/>
          </a:p>
          <a:p>
            <a:pPr algn="just"/>
            <a:r>
              <a:rPr lang="fr-FR" dirty="0" smtClean="0"/>
              <a:t>Il peut s’agir d’une association, d’un CCAS, d’un CIAS, d’un Etablissement de santé, d’une entreprise ou d’un groupement de coopération social ou médico-social. </a:t>
            </a:r>
          </a:p>
          <a:p>
            <a:pPr algn="just"/>
            <a:endParaRPr lang="fr-FR" dirty="0"/>
          </a:p>
          <a:p>
            <a:pPr algn="just"/>
            <a:r>
              <a:rPr lang="fr-FR" dirty="0" smtClean="0">
                <a:solidFill>
                  <a:schemeClr val="accent1"/>
                </a:solidFill>
              </a:rPr>
              <a:t>Le principe est celui de la gestion d’un service par une entité juridique unique. </a:t>
            </a:r>
          </a:p>
          <a:p>
            <a:pPr algn="just"/>
            <a:endParaRPr lang="fr-FR" dirty="0" smtClean="0"/>
          </a:p>
          <a:p>
            <a:pPr marL="342900" indent="-342900" algn="just">
              <a:buAutoNum type="arabicPeriod"/>
            </a:pPr>
            <a:r>
              <a:rPr lang="fr-FR" b="1" dirty="0" smtClean="0"/>
              <a:t>Constitution par rapprochement entre plusieurs services :</a:t>
            </a:r>
          </a:p>
          <a:p>
            <a:pPr marL="342900" indent="-342900" algn="just">
              <a:buAutoNum type="arabicPeriod"/>
            </a:pPr>
            <a:endParaRPr lang="fr-FR" dirty="0"/>
          </a:p>
          <a:p>
            <a:pPr algn="just"/>
            <a:r>
              <a:rPr lang="fr-FR" dirty="0" smtClean="0"/>
              <a:t>Rapprochement entre gestionnaires « est à privilégier ». Deux situations peuvent être identifiées : </a:t>
            </a:r>
          </a:p>
          <a:p>
            <a:pPr marL="285750" indent="-285750" algn="just">
              <a:buFontTx/>
              <a:buChar char="-"/>
            </a:pPr>
            <a:r>
              <a:rPr lang="fr-FR" dirty="0" smtClean="0"/>
              <a:t>Un organisme gérant 1 ou plusieurs SSIAD et SAD : fusion de l’autorisation sous réserve de faire coïncider les zones d’intervention</a:t>
            </a:r>
          </a:p>
          <a:p>
            <a:pPr marL="285750" indent="-285750" algn="just">
              <a:buFontTx/>
              <a:buChar char="-"/>
            </a:pPr>
            <a:r>
              <a:rPr lang="fr-FR" dirty="0" smtClean="0"/>
              <a:t>Un organisme gérant 1 ou plusieurs SSIAD mais pas de SAD Aide, il peut :</a:t>
            </a:r>
          </a:p>
          <a:p>
            <a:pPr marL="742950" lvl="1" indent="-285750" algn="just">
              <a:buFontTx/>
              <a:buChar char="-"/>
            </a:pPr>
            <a:r>
              <a:rPr lang="fr-FR" dirty="0" smtClean="0"/>
              <a:t>Intégrer un GCSMS qui portera l’autorisation du SAD (les autorisations seront cédées)</a:t>
            </a:r>
          </a:p>
          <a:p>
            <a:pPr marL="742950" lvl="1" indent="-285750" algn="just">
              <a:buFontTx/>
              <a:buChar char="-"/>
            </a:pPr>
            <a:r>
              <a:rPr lang="fr-FR" dirty="0" smtClean="0"/>
              <a:t>Fusionner avec un ou plusieurs organismes gestionnaires :</a:t>
            </a:r>
          </a:p>
          <a:p>
            <a:pPr marL="1200150" lvl="2" indent="-285750" algn="just">
              <a:buFontTx/>
              <a:buChar char="-"/>
            </a:pPr>
            <a:r>
              <a:rPr lang="fr-FR" dirty="0" smtClean="0"/>
              <a:t>Fusion par le biais d’une opération de fusion-absorption : cession d’autorisation du SAAD vers le SSIAD ou inversement (nécessite une approbation des autorités compétentes)</a:t>
            </a:r>
          </a:p>
          <a:p>
            <a:pPr marL="1200150" lvl="2" indent="-285750" algn="just">
              <a:buFontTx/>
              <a:buChar char="-"/>
            </a:pPr>
            <a:r>
              <a:rPr lang="fr-FR" dirty="0" smtClean="0"/>
              <a:t>Fusion par la création d’une nouvelle entité juridique (nouvelle association, nouvelle société, CIAS) : les deux entités créent une troisième à laquelle elles cèdent leurs autorisations</a:t>
            </a:r>
          </a:p>
        </p:txBody>
      </p:sp>
    </p:spTree>
    <p:extLst>
      <p:ext uri="{BB962C8B-B14F-4D97-AF65-F5344CB8AC3E}">
        <p14:creationId xmlns:p14="http://schemas.microsoft.com/office/powerpoint/2010/main" val="27034869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484" y="74644"/>
            <a:ext cx="11723716" cy="5632311"/>
          </a:xfrm>
          <a:prstGeom prst="rect">
            <a:avLst/>
          </a:prstGeom>
        </p:spPr>
        <p:txBody>
          <a:bodyPr wrap="square">
            <a:spAutoFit/>
          </a:bodyPr>
          <a:lstStyle/>
          <a:p>
            <a:endParaRPr lang="fr-FR" b="1" dirty="0" smtClean="0"/>
          </a:p>
          <a:p>
            <a:pPr algn="just"/>
            <a:r>
              <a:rPr lang="fr-FR" b="1" dirty="0" smtClean="0"/>
              <a:t>2. Constitution par la création d’une nouvelle activité</a:t>
            </a:r>
            <a:endParaRPr lang="fr-FR" b="1" dirty="0"/>
          </a:p>
          <a:p>
            <a:pPr algn="just"/>
            <a:endParaRPr lang="fr-FR" b="1" dirty="0" smtClean="0"/>
          </a:p>
          <a:p>
            <a:pPr algn="just"/>
            <a:r>
              <a:rPr lang="fr-FR" dirty="0" smtClean="0"/>
              <a:t>Si le rapprochement n’est pas possible ou souhaité, les SSIAD pourront se transformer en SAD mixtes en créant une activité d’aide et d’accompagnement. </a:t>
            </a:r>
          </a:p>
          <a:p>
            <a:pPr algn="just"/>
            <a:r>
              <a:rPr lang="fr-FR" dirty="0" smtClean="0"/>
              <a:t>Les organismes gestionnaires devront déposer une demande d’autorisation, sans appel à projet, auprès de l’ARS et du CD. </a:t>
            </a:r>
          </a:p>
          <a:p>
            <a:pPr algn="just"/>
            <a:endParaRPr lang="fr-FR" dirty="0"/>
          </a:p>
          <a:p>
            <a:pPr algn="just"/>
            <a:r>
              <a:rPr lang="fr-FR" dirty="0" smtClean="0"/>
              <a:t>Pour les SAD autorisés pour une activité d’aide à domicile, il est possible de déposer une demande de transformation de leur autorisation. Ils pourront bénéficier de la création de places. </a:t>
            </a:r>
          </a:p>
          <a:p>
            <a:pPr algn="just"/>
            <a:endParaRPr lang="fr-FR" dirty="0"/>
          </a:p>
          <a:p>
            <a:pPr algn="just"/>
            <a:r>
              <a:rPr lang="fr-FR" b="1" dirty="0" smtClean="0"/>
              <a:t>3. L’entité unique aménagé de manière transitoire : le conventionnement dans le cadre d’une autorisation </a:t>
            </a:r>
          </a:p>
          <a:p>
            <a:pPr algn="just"/>
            <a:endParaRPr lang="fr-FR" dirty="0" smtClean="0"/>
          </a:p>
          <a:p>
            <a:pPr algn="just"/>
            <a:r>
              <a:rPr lang="fr-FR" dirty="0" smtClean="0"/>
              <a:t>Les SSIAD « </a:t>
            </a:r>
            <a:r>
              <a:rPr lang="fr-FR" i="1" dirty="0" smtClean="0"/>
              <a:t>peuvent solliciter l’autorisation de constituer un service autonomie à domicile selon les modalités prévues par une convention avec un ou plusieurs services déjà autorisés pour l’activité d’aide et d’accompagnement à domicile, dans la perspective de la constitution d’un service autonomie à domicile doté d’une entité juridique unique à l’issue de cette période </a:t>
            </a:r>
            <a:r>
              <a:rPr lang="fr-FR" dirty="0" smtClean="0"/>
              <a:t>». </a:t>
            </a:r>
          </a:p>
          <a:p>
            <a:pPr algn="just"/>
            <a:endParaRPr lang="fr-FR" dirty="0"/>
          </a:p>
          <a:p>
            <a:pPr algn="just"/>
            <a:r>
              <a:rPr lang="fr-FR" dirty="0" smtClean="0"/>
              <a:t>Les conditions sont les suivantes : </a:t>
            </a:r>
          </a:p>
          <a:p>
            <a:pPr marL="285750" indent="-285750" algn="just">
              <a:buFontTx/>
              <a:buChar char="-"/>
            </a:pPr>
            <a:r>
              <a:rPr lang="fr-FR" dirty="0" smtClean="0"/>
              <a:t>Dépôt dans les deux ans (avant le 30 juin 2025)</a:t>
            </a:r>
          </a:p>
          <a:p>
            <a:pPr marL="285750" indent="-285750" algn="just">
              <a:buFontTx/>
              <a:buChar char="-"/>
            </a:pPr>
            <a:r>
              <a:rPr lang="fr-FR" dirty="0" smtClean="0"/>
              <a:t>Conclusion d’une convention avec un ou plusieurs SAD d’une durée maximale de 3 ans. La convention doit être jointe à la demande d’autorisation. </a:t>
            </a:r>
            <a:endParaRPr lang="fr-FR" dirty="0"/>
          </a:p>
        </p:txBody>
      </p:sp>
    </p:spTree>
    <p:extLst>
      <p:ext uri="{BB962C8B-B14F-4D97-AF65-F5344CB8AC3E}">
        <p14:creationId xmlns:p14="http://schemas.microsoft.com/office/powerpoint/2010/main" val="3095134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43240" y="2065867"/>
            <a:ext cx="7153275" cy="4114800"/>
          </a:xfrm>
          <a:prstGeom prst="rect">
            <a:avLst/>
          </a:prstGeom>
        </p:spPr>
      </p:pic>
      <p:sp>
        <p:nvSpPr>
          <p:cNvPr id="3" name="Rectangle 2"/>
          <p:cNvSpPr/>
          <p:nvPr/>
        </p:nvSpPr>
        <p:spPr>
          <a:xfrm>
            <a:off x="124514" y="111667"/>
            <a:ext cx="11790728" cy="1200329"/>
          </a:xfrm>
          <a:prstGeom prst="rect">
            <a:avLst/>
          </a:prstGeom>
        </p:spPr>
        <p:txBody>
          <a:bodyPr wrap="none">
            <a:spAutoFit/>
          </a:bodyPr>
          <a:lstStyle/>
          <a:p>
            <a:r>
              <a:rPr lang="fr-FR" b="1" dirty="0" smtClean="0">
                <a:solidFill>
                  <a:schemeClr val="accent1"/>
                </a:solidFill>
              </a:rPr>
              <a:t>L’organisation du modèle intégré :</a:t>
            </a:r>
          </a:p>
          <a:p>
            <a:endParaRPr lang="fr-FR" b="1" dirty="0">
              <a:solidFill>
                <a:schemeClr val="accent1"/>
              </a:solidFill>
            </a:endParaRPr>
          </a:p>
          <a:p>
            <a:r>
              <a:rPr lang="fr-FR" dirty="0" smtClean="0"/>
              <a:t>L’organisation intégrée du SAD mixte repose sur des fonctions qui devront être installées : responsable de la coordination, </a:t>
            </a:r>
          </a:p>
          <a:p>
            <a:r>
              <a:rPr lang="fr-FR" dirty="0" smtClean="0"/>
              <a:t>privilégié :</a:t>
            </a:r>
            <a:endParaRPr lang="fr-FR" dirty="0"/>
          </a:p>
        </p:txBody>
      </p:sp>
    </p:spTree>
    <p:extLst>
      <p:ext uri="{BB962C8B-B14F-4D97-AF65-F5344CB8AC3E}">
        <p14:creationId xmlns:p14="http://schemas.microsoft.com/office/powerpoint/2010/main" val="3268827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514" y="111667"/>
            <a:ext cx="3279167" cy="646331"/>
          </a:xfrm>
          <a:prstGeom prst="rect">
            <a:avLst/>
          </a:prstGeom>
        </p:spPr>
        <p:txBody>
          <a:bodyPr wrap="none">
            <a:spAutoFit/>
          </a:bodyPr>
          <a:lstStyle/>
          <a:p>
            <a:r>
              <a:rPr lang="fr-FR" b="1" dirty="0" smtClean="0">
                <a:solidFill>
                  <a:schemeClr val="accent1"/>
                </a:solidFill>
              </a:rPr>
              <a:t>L’organisation du modèle aide :</a:t>
            </a:r>
          </a:p>
          <a:p>
            <a:endParaRPr lang="fr-FR" b="1" dirty="0">
              <a:solidFill>
                <a:schemeClr val="accent1"/>
              </a:solidFill>
            </a:endParaRPr>
          </a:p>
        </p:txBody>
      </p:sp>
      <p:pic>
        <p:nvPicPr>
          <p:cNvPr id="4" name="Image 3"/>
          <p:cNvPicPr>
            <a:picLocks noChangeAspect="1"/>
          </p:cNvPicPr>
          <p:nvPr/>
        </p:nvPicPr>
        <p:blipFill>
          <a:blip r:embed="rId2"/>
          <a:stretch>
            <a:fillRect/>
          </a:stretch>
        </p:blipFill>
        <p:spPr>
          <a:xfrm>
            <a:off x="2560194" y="1851891"/>
            <a:ext cx="7343775" cy="3352800"/>
          </a:xfrm>
          <a:prstGeom prst="rect">
            <a:avLst/>
          </a:prstGeom>
        </p:spPr>
      </p:pic>
    </p:spTree>
    <p:extLst>
      <p:ext uri="{BB962C8B-B14F-4D97-AF65-F5344CB8AC3E}">
        <p14:creationId xmlns:p14="http://schemas.microsoft.com/office/powerpoint/2010/main" val="2417482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66007" y="349135"/>
            <a:ext cx="11720946" cy="5632311"/>
          </a:xfrm>
          <a:prstGeom prst="rect">
            <a:avLst/>
          </a:prstGeom>
          <a:noFill/>
        </p:spPr>
        <p:txBody>
          <a:bodyPr wrap="square" rtlCol="0">
            <a:spAutoFit/>
          </a:bodyPr>
          <a:lstStyle/>
          <a:p>
            <a:r>
              <a:rPr lang="fr-FR" b="1" dirty="0" smtClean="0">
                <a:solidFill>
                  <a:schemeClr val="accent1"/>
                </a:solidFill>
              </a:rPr>
              <a:t>Les services autonomie à domicile </a:t>
            </a:r>
            <a:r>
              <a:rPr lang="fr-FR" dirty="0" smtClean="0"/>
              <a:t>– Article 44 LFSS 2022, modifié par l’article 68 LFSS 2023</a:t>
            </a:r>
          </a:p>
          <a:p>
            <a:endParaRPr lang="fr-FR" dirty="0" smtClean="0"/>
          </a:p>
          <a:p>
            <a:r>
              <a:rPr lang="fr-FR" b="1" dirty="0">
                <a:solidFill>
                  <a:schemeClr val="accent1"/>
                </a:solidFill>
              </a:rPr>
              <a:t>Article </a:t>
            </a:r>
            <a:r>
              <a:rPr lang="fr-FR" b="1" dirty="0" smtClean="0">
                <a:solidFill>
                  <a:schemeClr val="accent1"/>
                </a:solidFill>
              </a:rPr>
              <a:t>L.314-2-1 </a:t>
            </a:r>
            <a:r>
              <a:rPr lang="fr-FR" b="1" dirty="0">
                <a:solidFill>
                  <a:schemeClr val="accent1"/>
                </a:solidFill>
              </a:rPr>
              <a:t>du CASF : </a:t>
            </a:r>
          </a:p>
          <a:p>
            <a:endParaRPr lang="fr-FR" dirty="0"/>
          </a:p>
          <a:p>
            <a:pPr algn="just"/>
            <a:r>
              <a:rPr lang="fr-FR" i="1" dirty="0"/>
              <a:t>Les services autonomie à domicile mentionnés à l'article L. 313-1-3 sont financés selon les modalités suivantes.</a:t>
            </a:r>
          </a:p>
          <a:p>
            <a:pPr algn="just"/>
            <a:endParaRPr lang="fr-FR" i="1" dirty="0" smtClean="0"/>
          </a:p>
          <a:p>
            <a:pPr algn="just"/>
            <a:r>
              <a:rPr lang="fr-FR" i="1" dirty="0" smtClean="0"/>
              <a:t>I. Au </a:t>
            </a:r>
            <a:r>
              <a:rPr lang="fr-FR" i="1" dirty="0"/>
              <a:t>titre de l'activité d'aide et d'accompagnement à domicile </a:t>
            </a:r>
            <a:r>
              <a:rPr lang="fr-FR" i="1" dirty="0" smtClean="0"/>
              <a:t>:</a:t>
            </a:r>
          </a:p>
          <a:p>
            <a:pPr algn="just"/>
            <a:endParaRPr lang="fr-FR" i="1" dirty="0"/>
          </a:p>
          <a:p>
            <a:pPr algn="just"/>
            <a:r>
              <a:rPr lang="fr-FR" i="1" dirty="0"/>
              <a:t>1° Pour les services habilités sur le fondement de l'article </a:t>
            </a:r>
            <a:r>
              <a:rPr lang="fr-FR" i="1" u="sng" dirty="0">
                <a:hlinkClick r:id="rId2"/>
              </a:rPr>
              <a:t>L. 313-6 </a:t>
            </a:r>
            <a:r>
              <a:rPr lang="fr-FR" i="1" dirty="0"/>
              <a:t>à recevoir des personnes bénéficiant de l'aide sociale, les tarifs horaires arrêtés par le président du conseil départemental en application du II de l'article </a:t>
            </a:r>
            <a:r>
              <a:rPr lang="fr-FR" i="1" u="sng" dirty="0">
                <a:hlinkClick r:id="rId3"/>
              </a:rPr>
              <a:t>L. 314-1 </a:t>
            </a:r>
            <a:r>
              <a:rPr lang="fr-FR" i="1" dirty="0"/>
              <a:t>ne peuvent être inférieurs à un montant fixé par décret par référence au montant de la majoration pour aide constante d'une tierce personne mentionnée à l'article L. 355-1 du code de la sécurité sociale </a:t>
            </a:r>
            <a:r>
              <a:rPr lang="fr-FR" i="1" dirty="0" smtClean="0"/>
              <a:t>; </a:t>
            </a:r>
            <a:r>
              <a:rPr lang="fr-FR" dirty="0" smtClean="0">
                <a:latin typeface="Calibri" panose="020F0502020204030204" pitchFamily="34" charset="0"/>
                <a:cs typeface="Calibri" panose="020F0502020204030204" pitchFamily="34" charset="0"/>
              </a:rPr>
              <a:t>→ </a:t>
            </a:r>
            <a:r>
              <a:rPr lang="fr-FR" b="1" dirty="0" smtClean="0">
                <a:solidFill>
                  <a:schemeClr val="accent1"/>
                </a:solidFill>
                <a:latin typeface="Calibri" panose="020F0502020204030204" pitchFamily="34" charset="0"/>
                <a:cs typeface="Calibri" panose="020F0502020204030204" pitchFamily="34" charset="0"/>
              </a:rPr>
              <a:t>23 € en 2023</a:t>
            </a:r>
            <a:endParaRPr lang="fr-FR" i="1" dirty="0" smtClean="0"/>
          </a:p>
          <a:p>
            <a:pPr algn="just"/>
            <a:endParaRPr lang="fr-FR" i="1" dirty="0"/>
          </a:p>
          <a:p>
            <a:pPr algn="just"/>
            <a:r>
              <a:rPr lang="fr-FR" i="1" dirty="0"/>
              <a:t>2° Pour les services mentionnés à l'article </a:t>
            </a:r>
            <a:r>
              <a:rPr lang="fr-FR" i="1" u="sng" dirty="0">
                <a:hlinkClick r:id="rId4"/>
              </a:rPr>
              <a:t>L. 347-1</a:t>
            </a:r>
            <a:r>
              <a:rPr lang="fr-FR" i="1" dirty="0"/>
              <a:t>, le montant de l'allocation mentionnée à l'article </a:t>
            </a:r>
            <a:r>
              <a:rPr lang="fr-FR" i="1" u="sng" dirty="0">
                <a:hlinkClick r:id="rId5"/>
              </a:rPr>
              <a:t>L. 232-1 </a:t>
            </a:r>
            <a:r>
              <a:rPr lang="fr-FR" i="1" dirty="0"/>
              <a:t>ou de la prestation mentionnée à l'article </a:t>
            </a:r>
            <a:r>
              <a:rPr lang="fr-FR" i="1" u="sng" dirty="0">
                <a:hlinkClick r:id="rId6"/>
              </a:rPr>
              <a:t>L. 245-1</a:t>
            </a:r>
            <a:r>
              <a:rPr lang="fr-FR" i="1" dirty="0"/>
              <a:t>, destinées à couvrir tout ou partie du prix facturé par le service, ne peut être inférieur au montant résultant de l'application du montant minimal mentionné au 1° du présent I </a:t>
            </a:r>
            <a:r>
              <a:rPr lang="fr-FR" i="1" dirty="0" smtClean="0"/>
              <a:t>; </a:t>
            </a:r>
            <a:r>
              <a:rPr lang="fr-FR" dirty="0">
                <a:latin typeface="Calibri" panose="020F0502020204030204" pitchFamily="34" charset="0"/>
                <a:cs typeface="Calibri" panose="020F0502020204030204" pitchFamily="34" charset="0"/>
              </a:rPr>
              <a:t>→ </a:t>
            </a:r>
            <a:r>
              <a:rPr lang="fr-FR" b="1" dirty="0">
                <a:solidFill>
                  <a:schemeClr val="accent1"/>
                </a:solidFill>
                <a:latin typeface="Calibri" panose="020F0502020204030204" pitchFamily="34" charset="0"/>
                <a:cs typeface="Calibri" panose="020F0502020204030204" pitchFamily="34" charset="0"/>
              </a:rPr>
              <a:t>23 € en </a:t>
            </a:r>
            <a:r>
              <a:rPr lang="fr-FR" b="1" dirty="0" smtClean="0">
                <a:solidFill>
                  <a:schemeClr val="accent1"/>
                </a:solidFill>
                <a:latin typeface="Calibri" panose="020F0502020204030204" pitchFamily="34" charset="0"/>
                <a:cs typeface="Calibri" panose="020F0502020204030204" pitchFamily="34" charset="0"/>
              </a:rPr>
              <a:t>2023</a:t>
            </a:r>
            <a:endParaRPr lang="fr-FR" i="1" dirty="0" smtClean="0"/>
          </a:p>
          <a:p>
            <a:pPr algn="just"/>
            <a:endParaRPr lang="fr-FR" i="1" dirty="0"/>
          </a:p>
          <a:p>
            <a:pPr algn="just"/>
            <a:r>
              <a:rPr lang="fr-FR" i="1" dirty="0"/>
              <a:t>3° Pour les services mentionnés aux 1° et 2° du présent I, sous réserve d'avoir conclu avec le président du conseil départemental le contrat pluriannuel d'objectifs et de moyens mentionné à l'article L. 313-11-1 comportant les mentions prévues au 13° du même article </a:t>
            </a:r>
            <a:r>
              <a:rPr lang="fr-FR" i="1" u="sng" dirty="0">
                <a:hlinkClick r:id="rId7"/>
              </a:rPr>
              <a:t>L. 313-11-1</a:t>
            </a:r>
            <a:r>
              <a:rPr lang="fr-FR" i="1" dirty="0"/>
              <a:t>, une dotation finance des actions améliorant la qualité du service rendu à l'usager</a:t>
            </a:r>
            <a:r>
              <a:rPr lang="fr-FR" i="1" dirty="0" smtClean="0"/>
              <a:t>.</a:t>
            </a:r>
            <a:endParaRPr lang="fr-FR" i="1" dirty="0"/>
          </a:p>
        </p:txBody>
      </p:sp>
    </p:spTree>
    <p:extLst>
      <p:ext uri="{BB962C8B-B14F-4D97-AF65-F5344CB8AC3E}">
        <p14:creationId xmlns:p14="http://schemas.microsoft.com/office/powerpoint/2010/main" val="2799402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487" y="233139"/>
            <a:ext cx="11740341" cy="5632311"/>
          </a:xfrm>
          <a:prstGeom prst="rect">
            <a:avLst/>
          </a:prstGeom>
        </p:spPr>
        <p:txBody>
          <a:bodyPr wrap="square">
            <a:spAutoFit/>
          </a:bodyPr>
          <a:lstStyle/>
          <a:p>
            <a:r>
              <a:rPr lang="fr-FR" b="1" dirty="0">
                <a:solidFill>
                  <a:schemeClr val="accent1"/>
                </a:solidFill>
              </a:rPr>
              <a:t>Les services autonomie à domicile </a:t>
            </a:r>
            <a:r>
              <a:rPr lang="fr-FR" dirty="0"/>
              <a:t>– Article 44 LFSS 2022, modifié par l’article 68 LFSS 2023</a:t>
            </a:r>
          </a:p>
          <a:p>
            <a:endParaRPr lang="fr-FR" dirty="0"/>
          </a:p>
          <a:p>
            <a:r>
              <a:rPr lang="fr-FR" b="1" dirty="0">
                <a:solidFill>
                  <a:schemeClr val="accent1"/>
                </a:solidFill>
              </a:rPr>
              <a:t>Article L.314-2-1 du CASF : </a:t>
            </a:r>
          </a:p>
          <a:p>
            <a:endParaRPr lang="fr-FR" dirty="0"/>
          </a:p>
          <a:p>
            <a:pPr algn="just"/>
            <a:r>
              <a:rPr lang="fr-FR" i="1" dirty="0" smtClean="0"/>
              <a:t>II. Au </a:t>
            </a:r>
            <a:r>
              <a:rPr lang="fr-FR" i="1" dirty="0"/>
              <a:t>titre de l'activité de soins mentionnée au 1° de l'article L. 313-1-3, le directeur général de l'agence régionale de santé verse chaque année une dotation globale de soins comprenant </a:t>
            </a:r>
            <a:r>
              <a:rPr lang="fr-FR" i="1" dirty="0" smtClean="0"/>
              <a:t>:</a:t>
            </a:r>
          </a:p>
          <a:p>
            <a:pPr algn="just"/>
            <a:endParaRPr lang="fr-FR" i="1" dirty="0"/>
          </a:p>
          <a:p>
            <a:pPr algn="just"/>
            <a:r>
              <a:rPr lang="fr-FR" i="1" dirty="0"/>
              <a:t>1° Un forfait global de soins, dont le montant tient compte notamment du niveau de perte d'autonomie et des besoins de soins des personnes accompagnées </a:t>
            </a:r>
            <a:r>
              <a:rPr lang="fr-FR" i="1" dirty="0" smtClean="0"/>
              <a:t>;</a:t>
            </a:r>
          </a:p>
          <a:p>
            <a:pPr algn="just"/>
            <a:endParaRPr lang="fr-FR" i="1" dirty="0"/>
          </a:p>
          <a:p>
            <a:pPr algn="just"/>
            <a:r>
              <a:rPr lang="fr-FR" i="1" dirty="0"/>
              <a:t>2° Une dotation destinée au financement des actions garantissant le fonctionnement intégré de la structure et la cohérence de ses interventions d'aide et de soins auprès de la personne accompagnée</a:t>
            </a:r>
            <a:r>
              <a:rPr lang="fr-FR" i="1" dirty="0" smtClean="0"/>
              <a:t>.</a:t>
            </a:r>
          </a:p>
          <a:p>
            <a:pPr algn="just"/>
            <a:endParaRPr lang="fr-FR" i="1" dirty="0"/>
          </a:p>
          <a:p>
            <a:pPr algn="just"/>
            <a:r>
              <a:rPr lang="fr-FR" i="1" dirty="0"/>
              <a:t>La dotation globale de soins peut inclure des financements complémentaires définis dans le contrat prévu au IV ter de l'article </a:t>
            </a:r>
            <a:r>
              <a:rPr lang="fr-FR" i="1" u="sng" dirty="0">
                <a:hlinkClick r:id="rId2" tooltip="Code de l"/>
              </a:rPr>
              <a:t>L. 313-12 </a:t>
            </a:r>
            <a:r>
              <a:rPr lang="fr-FR" i="1" dirty="0"/>
              <a:t>ou à l'article </a:t>
            </a:r>
            <a:r>
              <a:rPr lang="fr-FR" i="1" u="sng" dirty="0">
                <a:hlinkClick r:id="rId3" tooltip="Code de l"/>
              </a:rPr>
              <a:t>L. 313-12-2</a:t>
            </a:r>
            <a:r>
              <a:rPr lang="fr-FR" i="1" dirty="0" smtClean="0"/>
              <a:t>.</a:t>
            </a:r>
          </a:p>
          <a:p>
            <a:pPr algn="just"/>
            <a:endParaRPr lang="fr-FR" i="1" dirty="0"/>
          </a:p>
          <a:p>
            <a:pPr algn="just"/>
            <a:r>
              <a:rPr lang="fr-FR" i="1" dirty="0"/>
              <a:t>Un décret en Conseil d'Etat détermine la nature des </a:t>
            </a:r>
            <a:r>
              <a:rPr lang="fr-FR" i="1" dirty="0">
                <a:solidFill>
                  <a:schemeClr val="accent1"/>
                </a:solidFill>
              </a:rPr>
              <a:t>financements complémentaires </a:t>
            </a:r>
            <a:r>
              <a:rPr lang="fr-FR" i="1" dirty="0"/>
              <a:t>mentionnés à l'avant-dernier alinéa du présent II ainsi que la périodicité de révision des différents éléments de la dotation globale de soins</a:t>
            </a:r>
            <a:r>
              <a:rPr lang="fr-FR" i="1" dirty="0" smtClean="0"/>
              <a:t>.</a:t>
            </a:r>
          </a:p>
          <a:p>
            <a:pPr algn="just"/>
            <a:endParaRPr lang="fr-FR" i="1" dirty="0"/>
          </a:p>
          <a:p>
            <a:pPr algn="just"/>
            <a:r>
              <a:rPr lang="fr-FR" dirty="0" smtClean="0"/>
              <a:t>Les SAD ne dispensant pas de prestations de soins ne bénéficieront pas de la dotation de coordination. </a:t>
            </a:r>
            <a:endParaRPr lang="fr-FR" dirty="0"/>
          </a:p>
        </p:txBody>
      </p:sp>
    </p:spTree>
    <p:extLst>
      <p:ext uri="{BB962C8B-B14F-4D97-AF65-F5344CB8AC3E}">
        <p14:creationId xmlns:p14="http://schemas.microsoft.com/office/powerpoint/2010/main" val="26878978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5" y="85636"/>
            <a:ext cx="11906596" cy="3693319"/>
          </a:xfrm>
          <a:prstGeom prst="rect">
            <a:avLst/>
          </a:prstGeom>
        </p:spPr>
        <p:txBody>
          <a:bodyPr wrap="square">
            <a:spAutoFit/>
          </a:bodyPr>
          <a:lstStyle/>
          <a:p>
            <a:r>
              <a:rPr lang="fr-FR" b="1" dirty="0" smtClean="0">
                <a:solidFill>
                  <a:schemeClr val="accent1"/>
                </a:solidFill>
              </a:rPr>
              <a:t>La dotation de coordination des services autonomie</a:t>
            </a:r>
            <a:endParaRPr lang="fr-FR" dirty="0"/>
          </a:p>
          <a:p>
            <a:endParaRPr lang="fr-FR" dirty="0"/>
          </a:p>
          <a:p>
            <a:r>
              <a:rPr lang="fr-FR" b="1" dirty="0">
                <a:solidFill>
                  <a:schemeClr val="accent1"/>
                </a:solidFill>
              </a:rPr>
              <a:t>Article </a:t>
            </a:r>
            <a:r>
              <a:rPr lang="fr-FR" b="1" dirty="0" smtClean="0">
                <a:solidFill>
                  <a:schemeClr val="accent1"/>
                </a:solidFill>
              </a:rPr>
              <a:t>R.314-139 </a:t>
            </a:r>
            <a:r>
              <a:rPr lang="fr-FR" b="1" dirty="0">
                <a:solidFill>
                  <a:schemeClr val="accent1"/>
                </a:solidFill>
              </a:rPr>
              <a:t>du CASF : </a:t>
            </a:r>
            <a:endParaRPr lang="fr-FR" b="1" dirty="0" smtClean="0">
              <a:solidFill>
                <a:schemeClr val="accent1"/>
              </a:solidFill>
            </a:endParaRPr>
          </a:p>
          <a:p>
            <a:endParaRPr lang="fr-FR" b="1" dirty="0">
              <a:solidFill>
                <a:schemeClr val="accent1"/>
              </a:solidFill>
            </a:endParaRPr>
          </a:p>
          <a:p>
            <a:pPr algn="just"/>
            <a:r>
              <a:rPr lang="fr-FR" i="1" dirty="0"/>
              <a:t>Pour chacun des services autonomie à domicile relevant du 1° de l'article </a:t>
            </a:r>
            <a:r>
              <a:rPr lang="fr-FR" i="1" u="sng" dirty="0">
                <a:hlinkClick r:id="rId2"/>
              </a:rPr>
              <a:t>L. 313-1-3</a:t>
            </a:r>
            <a:r>
              <a:rPr lang="fr-FR" i="1" dirty="0"/>
              <a:t>, et dans le cadre de la dotation globale de financement du service mentionnée à l'article </a:t>
            </a:r>
            <a:r>
              <a:rPr lang="fr-FR" i="1" u="sng" dirty="0">
                <a:hlinkClick r:id="rId3"/>
              </a:rPr>
              <a:t>R. 314-106</a:t>
            </a:r>
            <a:r>
              <a:rPr lang="fr-FR" i="1" dirty="0"/>
              <a:t>, le directeur général de l'agence régionale de santé fixe annuellement le montant de la </a:t>
            </a:r>
            <a:r>
              <a:rPr lang="fr-FR" i="1" dirty="0">
                <a:solidFill>
                  <a:schemeClr val="accent1"/>
                </a:solidFill>
              </a:rPr>
              <a:t>dotation de coordination </a:t>
            </a:r>
            <a:r>
              <a:rPr lang="fr-FR" i="1" dirty="0"/>
              <a:t>prévue au 2° du II de l'article </a:t>
            </a:r>
            <a:r>
              <a:rPr lang="fr-FR" i="1" u="sng" dirty="0">
                <a:hlinkClick r:id="rId4"/>
              </a:rPr>
              <a:t>L. 314-2-1</a:t>
            </a:r>
            <a:r>
              <a:rPr lang="fr-FR" i="1" dirty="0"/>
              <a:t>.</a:t>
            </a:r>
            <a:br>
              <a:rPr lang="fr-FR" i="1" dirty="0"/>
            </a:br>
            <a:r>
              <a:rPr lang="fr-FR" i="1" dirty="0"/>
              <a:t/>
            </a:r>
            <a:br>
              <a:rPr lang="fr-FR" i="1" dirty="0"/>
            </a:br>
            <a:r>
              <a:rPr lang="fr-FR" i="1" dirty="0"/>
              <a:t>Cette dotation, qui </a:t>
            </a:r>
            <a:r>
              <a:rPr lang="fr-FR" i="1" dirty="0">
                <a:solidFill>
                  <a:schemeClr val="accent1"/>
                </a:solidFill>
              </a:rPr>
              <a:t>bénéficie aux activités d'aide et de soins de la structure</a:t>
            </a:r>
            <a:r>
              <a:rPr lang="fr-FR" i="1" dirty="0"/>
              <a:t>, couvre le coût des actions garantissant le fonctionnement intégré de la structure et la cohérence des interventions auprès de la personne accompagnée.</a:t>
            </a:r>
            <a:br>
              <a:rPr lang="fr-FR" i="1" dirty="0"/>
            </a:br>
            <a:r>
              <a:rPr lang="fr-FR" i="1" dirty="0"/>
              <a:t/>
            </a:r>
            <a:br>
              <a:rPr lang="fr-FR" i="1" dirty="0"/>
            </a:br>
            <a:r>
              <a:rPr lang="fr-FR" i="1" dirty="0"/>
              <a:t>Le montant de cette dotation est déterminé en tenant compte notamment du nombre de personnes accompagnées par le service et du volume d'activité d'aide et de soins de la structure.</a:t>
            </a:r>
            <a:endParaRPr lang="fr-FR" b="1" i="1" dirty="0">
              <a:solidFill>
                <a:schemeClr val="accent1"/>
              </a:solidFill>
            </a:endParaRPr>
          </a:p>
        </p:txBody>
      </p:sp>
    </p:spTree>
    <p:extLst>
      <p:ext uri="{BB962C8B-B14F-4D97-AF65-F5344CB8AC3E}">
        <p14:creationId xmlns:p14="http://schemas.microsoft.com/office/powerpoint/2010/main" val="2907765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5" y="85636"/>
            <a:ext cx="11906596" cy="4801314"/>
          </a:xfrm>
          <a:prstGeom prst="rect">
            <a:avLst/>
          </a:prstGeom>
        </p:spPr>
        <p:txBody>
          <a:bodyPr wrap="square">
            <a:spAutoFit/>
          </a:bodyPr>
          <a:lstStyle/>
          <a:p>
            <a:r>
              <a:rPr lang="fr-FR" b="1" dirty="0" smtClean="0">
                <a:solidFill>
                  <a:schemeClr val="accent1"/>
                </a:solidFill>
              </a:rPr>
              <a:t>Les missions des SAD - Article D.312-1 </a:t>
            </a:r>
            <a:r>
              <a:rPr lang="fr-FR" b="1" dirty="0">
                <a:solidFill>
                  <a:schemeClr val="accent1"/>
                </a:solidFill>
              </a:rPr>
              <a:t>du CASF : </a:t>
            </a:r>
            <a:endParaRPr lang="fr-FR" b="1" dirty="0" smtClean="0">
              <a:solidFill>
                <a:schemeClr val="accent1"/>
              </a:solidFill>
            </a:endParaRPr>
          </a:p>
          <a:p>
            <a:endParaRPr lang="fr-FR" b="1" dirty="0">
              <a:solidFill>
                <a:schemeClr val="accent1"/>
              </a:solidFill>
            </a:endParaRPr>
          </a:p>
          <a:p>
            <a:pPr algn="just"/>
            <a:r>
              <a:rPr lang="fr-FR" dirty="0" smtClean="0"/>
              <a:t>Les missions des SAD : </a:t>
            </a:r>
          </a:p>
          <a:p>
            <a:pPr marL="285750" indent="-285750" algn="just">
              <a:buFont typeface="Wingdings" panose="05000000000000000000" pitchFamily="2" charset="2"/>
              <a:buChar char="§"/>
            </a:pPr>
            <a:r>
              <a:rPr lang="fr-FR" dirty="0" smtClean="0"/>
              <a:t>	Aide et accompagnement dans les gestes de la vie quotidienne</a:t>
            </a:r>
          </a:p>
          <a:p>
            <a:pPr marL="285750" indent="-285750" algn="just">
              <a:buFont typeface="Wingdings" panose="05000000000000000000" pitchFamily="2" charset="2"/>
              <a:buChar char="§"/>
            </a:pPr>
            <a:r>
              <a:rPr lang="fr-FR" dirty="0" smtClean="0"/>
              <a:t>	Réponse aux besoins de soins </a:t>
            </a:r>
          </a:p>
          <a:p>
            <a:pPr marL="285750" indent="-285750" algn="just">
              <a:buFont typeface="Wingdings" panose="05000000000000000000" pitchFamily="2" charset="2"/>
              <a:buChar char="§"/>
            </a:pPr>
            <a:r>
              <a:rPr lang="fr-FR" dirty="0" smtClean="0"/>
              <a:t>	Aide à l’insertion sociale</a:t>
            </a:r>
          </a:p>
          <a:p>
            <a:pPr marL="285750" indent="-285750" algn="just">
              <a:buFont typeface="Wingdings" panose="05000000000000000000" pitchFamily="2" charset="2"/>
              <a:buChar char="§"/>
            </a:pPr>
            <a:r>
              <a:rPr lang="fr-FR" dirty="0" smtClean="0"/>
              <a:t>	Actions de prévention de la perte d’autonomie, de préservation, </a:t>
            </a:r>
          </a:p>
          <a:p>
            <a:pPr algn="just"/>
            <a:r>
              <a:rPr lang="fr-FR" dirty="0"/>
              <a:t>	</a:t>
            </a:r>
            <a:r>
              <a:rPr lang="fr-FR" dirty="0" smtClean="0"/>
              <a:t>de restauration et de soutien à l’autonomie</a:t>
            </a:r>
          </a:p>
          <a:p>
            <a:pPr marL="285750" indent="-285750" algn="just">
              <a:buFont typeface="Wingdings" panose="05000000000000000000" pitchFamily="2" charset="2"/>
              <a:buChar char="§"/>
            </a:pPr>
            <a:r>
              <a:rPr lang="fr-FR" dirty="0" smtClean="0"/>
              <a:t>	Soutien aux aidants </a:t>
            </a:r>
          </a:p>
          <a:p>
            <a:pPr marL="285750" indent="-285750" algn="just">
              <a:buFont typeface="Wingdings" panose="05000000000000000000" pitchFamily="2" charset="2"/>
              <a:buChar char="§"/>
            </a:pPr>
            <a:r>
              <a:rPr lang="fr-FR" dirty="0" smtClean="0"/>
              <a:t>	Centre de ressources territorial </a:t>
            </a:r>
          </a:p>
          <a:p>
            <a:pPr algn="just"/>
            <a:endParaRPr lang="fr-FR" i="1" dirty="0" smtClean="0"/>
          </a:p>
          <a:p>
            <a:pPr algn="just"/>
            <a:r>
              <a:rPr lang="fr-FR" dirty="0" smtClean="0"/>
              <a:t>Le gestionnaire détermine si la prestation attendue est en adéquation avec les compétences et les moyens qu’il peut mettre en œuvre. Si le SAD n’est pas en capacité de répondre à la demande, il oriente la personne accompagnée vers une structure ou un professionnel.</a:t>
            </a:r>
          </a:p>
          <a:p>
            <a:pPr algn="just"/>
            <a:endParaRPr lang="fr-FR" dirty="0"/>
          </a:p>
          <a:p>
            <a:pPr algn="just"/>
            <a:r>
              <a:rPr lang="fr-FR" dirty="0" smtClean="0"/>
              <a:t>Les SAD interviennent au domicile ou lors de déplacements des personnes depuis leur domicile. Le domicile s’entend comme le lieu de résidence de la personne, à titre permanent ou temporaire. </a:t>
            </a:r>
            <a:endParaRPr lang="fr-FR" dirty="0"/>
          </a:p>
        </p:txBody>
      </p:sp>
      <p:sp>
        <p:nvSpPr>
          <p:cNvPr id="3" name="Accolade fermante 2"/>
          <p:cNvSpPr/>
          <p:nvPr/>
        </p:nvSpPr>
        <p:spPr>
          <a:xfrm>
            <a:off x="6001789" y="969496"/>
            <a:ext cx="2103120" cy="13716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 name="Accolade fermante 3"/>
          <p:cNvSpPr/>
          <p:nvPr/>
        </p:nvSpPr>
        <p:spPr>
          <a:xfrm>
            <a:off x="5318760" y="2341096"/>
            <a:ext cx="1479666" cy="4488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 name="ZoneTexte 4"/>
          <p:cNvSpPr txBox="1"/>
          <p:nvPr/>
        </p:nvSpPr>
        <p:spPr>
          <a:xfrm>
            <a:off x="8163098" y="1332130"/>
            <a:ext cx="2701636" cy="646331"/>
          </a:xfrm>
          <a:prstGeom prst="rect">
            <a:avLst/>
          </a:prstGeom>
          <a:noFill/>
        </p:spPr>
        <p:txBody>
          <a:bodyPr wrap="square" rtlCol="0">
            <a:spAutoFit/>
          </a:bodyPr>
          <a:lstStyle/>
          <a:p>
            <a:r>
              <a:rPr lang="fr-FR" dirty="0" smtClean="0"/>
              <a:t>Missions socles obligatoires (4)</a:t>
            </a:r>
            <a:endParaRPr lang="fr-FR" dirty="0"/>
          </a:p>
        </p:txBody>
      </p:sp>
      <p:sp>
        <p:nvSpPr>
          <p:cNvPr id="6" name="ZoneTexte 5"/>
          <p:cNvSpPr txBox="1"/>
          <p:nvPr/>
        </p:nvSpPr>
        <p:spPr>
          <a:xfrm>
            <a:off x="8163098" y="2373916"/>
            <a:ext cx="2589414" cy="369332"/>
          </a:xfrm>
          <a:prstGeom prst="rect">
            <a:avLst/>
          </a:prstGeom>
          <a:noFill/>
        </p:spPr>
        <p:txBody>
          <a:bodyPr wrap="square" rtlCol="0">
            <a:spAutoFit/>
          </a:bodyPr>
          <a:lstStyle/>
          <a:p>
            <a:r>
              <a:rPr lang="fr-FR" dirty="0" smtClean="0"/>
              <a:t>Missions facultatives (2)</a:t>
            </a:r>
            <a:endParaRPr lang="fr-FR" dirty="0"/>
          </a:p>
        </p:txBody>
      </p:sp>
      <p:sp>
        <p:nvSpPr>
          <p:cNvPr id="7" name="Rectangle 6"/>
          <p:cNvSpPr/>
          <p:nvPr/>
        </p:nvSpPr>
        <p:spPr>
          <a:xfrm>
            <a:off x="105295" y="5018436"/>
            <a:ext cx="6519542" cy="369332"/>
          </a:xfrm>
          <a:prstGeom prst="rect">
            <a:avLst/>
          </a:prstGeom>
        </p:spPr>
        <p:txBody>
          <a:bodyPr wrap="none">
            <a:spAutoFit/>
          </a:bodyPr>
          <a:lstStyle/>
          <a:p>
            <a:r>
              <a:rPr lang="fr-FR" b="1" dirty="0" smtClean="0">
                <a:solidFill>
                  <a:schemeClr val="accent1"/>
                </a:solidFill>
              </a:rPr>
              <a:t>Les publics accompagnés par les SAD </a:t>
            </a:r>
            <a:r>
              <a:rPr lang="fr-FR" b="1" dirty="0">
                <a:solidFill>
                  <a:schemeClr val="accent1"/>
                </a:solidFill>
              </a:rPr>
              <a:t>- Article D.312-1 du CASF : </a:t>
            </a:r>
          </a:p>
        </p:txBody>
      </p:sp>
      <p:sp>
        <p:nvSpPr>
          <p:cNvPr id="8" name="Rectangle 7"/>
          <p:cNvSpPr/>
          <p:nvPr/>
        </p:nvSpPr>
        <p:spPr>
          <a:xfrm>
            <a:off x="285403" y="5387768"/>
            <a:ext cx="11906597" cy="1200329"/>
          </a:xfrm>
          <a:prstGeom prst="rect">
            <a:avLst/>
          </a:prstGeom>
        </p:spPr>
        <p:txBody>
          <a:bodyPr wrap="square">
            <a:spAutoFit/>
          </a:bodyPr>
          <a:lstStyle/>
          <a:p>
            <a:pPr algn="just"/>
            <a:r>
              <a:rPr lang="fr-FR" dirty="0" smtClean="0"/>
              <a:t>La liste des publics auprès desquels les SAD interviennent </a:t>
            </a:r>
            <a:r>
              <a:rPr lang="fr-FR" dirty="0"/>
              <a:t>: </a:t>
            </a:r>
          </a:p>
          <a:p>
            <a:pPr marL="285750" indent="-285750" algn="just">
              <a:buFont typeface="Wingdings" panose="05000000000000000000" pitchFamily="2" charset="2"/>
              <a:buChar char="§"/>
            </a:pPr>
            <a:r>
              <a:rPr lang="fr-FR" dirty="0"/>
              <a:t>	</a:t>
            </a:r>
            <a:r>
              <a:rPr lang="fr-FR" dirty="0" smtClean="0"/>
              <a:t>Les personnes âgées de soixante ans et plus en perte d’autonomie ou malades</a:t>
            </a:r>
            <a:endParaRPr lang="fr-FR" dirty="0"/>
          </a:p>
          <a:p>
            <a:pPr marL="285750" indent="-285750" algn="just">
              <a:buFont typeface="Wingdings" panose="05000000000000000000" pitchFamily="2" charset="2"/>
              <a:buChar char="§"/>
            </a:pPr>
            <a:r>
              <a:rPr lang="fr-FR" dirty="0"/>
              <a:t>	</a:t>
            </a:r>
            <a:r>
              <a:rPr lang="fr-FR" dirty="0" smtClean="0"/>
              <a:t>Les personnes présentant un handicap : adultes, enfants et adolescents </a:t>
            </a:r>
            <a:endParaRPr lang="fr-FR" dirty="0"/>
          </a:p>
          <a:p>
            <a:pPr marL="285750" indent="-285750" algn="just">
              <a:buFont typeface="Wingdings" panose="05000000000000000000" pitchFamily="2" charset="2"/>
              <a:buChar char="§"/>
            </a:pPr>
            <a:r>
              <a:rPr lang="fr-FR" dirty="0"/>
              <a:t>	</a:t>
            </a:r>
            <a:r>
              <a:rPr lang="fr-FR" dirty="0" smtClean="0"/>
              <a:t>Les personnes de moins de soixante ans atteintes des pathologies chroniques ou présentant une affection longue durée</a:t>
            </a:r>
            <a:endParaRPr lang="fr-FR" dirty="0"/>
          </a:p>
        </p:txBody>
      </p:sp>
    </p:spTree>
    <p:extLst>
      <p:ext uri="{BB962C8B-B14F-4D97-AF65-F5344CB8AC3E}">
        <p14:creationId xmlns:p14="http://schemas.microsoft.com/office/powerpoint/2010/main" val="3288140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295" y="85636"/>
            <a:ext cx="11906596" cy="6463308"/>
          </a:xfrm>
          <a:prstGeom prst="rect">
            <a:avLst/>
          </a:prstGeom>
        </p:spPr>
        <p:txBody>
          <a:bodyPr wrap="square">
            <a:spAutoFit/>
          </a:bodyPr>
          <a:lstStyle/>
          <a:p>
            <a:r>
              <a:rPr lang="fr-FR" b="1" dirty="0" smtClean="0">
                <a:solidFill>
                  <a:schemeClr val="accent1"/>
                </a:solidFill>
              </a:rPr>
              <a:t>Les professionnels des SAD - Article D.312-5 </a:t>
            </a:r>
            <a:r>
              <a:rPr lang="fr-FR" b="1" dirty="0">
                <a:solidFill>
                  <a:schemeClr val="accent1"/>
                </a:solidFill>
              </a:rPr>
              <a:t>du CASF : </a:t>
            </a:r>
            <a:endParaRPr lang="fr-FR" b="1" dirty="0" smtClean="0">
              <a:solidFill>
                <a:schemeClr val="accent1"/>
              </a:solidFill>
            </a:endParaRPr>
          </a:p>
          <a:p>
            <a:endParaRPr lang="fr-FR" b="1" dirty="0">
              <a:solidFill>
                <a:schemeClr val="accent1"/>
              </a:solidFill>
            </a:endParaRPr>
          </a:p>
          <a:p>
            <a:pPr algn="just"/>
            <a:r>
              <a:rPr lang="fr-FR" dirty="0" smtClean="0"/>
              <a:t>Les soins infirmiers dispensés par les SAD mixtes sont assurés par : </a:t>
            </a:r>
          </a:p>
          <a:p>
            <a:pPr marL="285750" indent="-285750" algn="just">
              <a:buFont typeface="Wingdings" panose="05000000000000000000" pitchFamily="2" charset="2"/>
              <a:buChar char="§"/>
            </a:pPr>
            <a:r>
              <a:rPr lang="fr-FR" dirty="0" smtClean="0"/>
              <a:t>Aides-soignants</a:t>
            </a:r>
          </a:p>
          <a:p>
            <a:pPr marL="285750" indent="-285750" algn="just">
              <a:buFont typeface="Wingdings" panose="05000000000000000000" pitchFamily="2" charset="2"/>
              <a:buChar char="§"/>
            </a:pPr>
            <a:r>
              <a:rPr lang="fr-FR" dirty="0" smtClean="0"/>
              <a:t>Accompagnants éducatifs et sociaux (AES)</a:t>
            </a:r>
          </a:p>
          <a:p>
            <a:pPr marL="285750" indent="-285750" algn="just">
              <a:buFont typeface="Wingdings" panose="05000000000000000000" pitchFamily="2" charset="2"/>
              <a:buChar char="§"/>
            </a:pPr>
            <a:r>
              <a:rPr lang="fr-FR" dirty="0" smtClean="0"/>
              <a:t>Infirmiers diplômés d’Etat (IDE)</a:t>
            </a:r>
          </a:p>
          <a:p>
            <a:pPr algn="just"/>
            <a:endParaRPr lang="fr-FR" dirty="0" smtClean="0"/>
          </a:p>
          <a:p>
            <a:pPr algn="just"/>
            <a:r>
              <a:rPr lang="fr-FR" dirty="0" smtClean="0"/>
              <a:t>Le SAD mixte peut également recourir à des IDE libéraux ou à un centre de santé infirmiers avec lesquels il doit conclure une convention. </a:t>
            </a:r>
          </a:p>
          <a:p>
            <a:pPr algn="just"/>
            <a:endParaRPr lang="fr-FR" dirty="0" smtClean="0"/>
          </a:p>
          <a:p>
            <a:pPr algn="just"/>
            <a:r>
              <a:rPr lang="fr-FR" dirty="0" smtClean="0"/>
              <a:t>Le SAD mixte peut proposer des soins autres que ceux infirmiers dispensés par des professionnels salariés ou libéraux :</a:t>
            </a:r>
          </a:p>
          <a:p>
            <a:pPr marL="285750" indent="-285750" algn="just">
              <a:buFont typeface="Wingdings" panose="05000000000000000000" pitchFamily="2" charset="2"/>
              <a:buChar char="§"/>
            </a:pPr>
            <a:r>
              <a:rPr lang="fr-FR" dirty="0" smtClean="0"/>
              <a:t>Pédicures-podologues</a:t>
            </a:r>
          </a:p>
          <a:p>
            <a:pPr marL="285750" indent="-285750" algn="just">
              <a:buFont typeface="Wingdings" panose="05000000000000000000" pitchFamily="2" charset="2"/>
              <a:buChar char="§"/>
            </a:pPr>
            <a:r>
              <a:rPr lang="fr-FR" dirty="0" smtClean="0"/>
              <a:t>Ergothérapeutes</a:t>
            </a:r>
          </a:p>
          <a:p>
            <a:pPr marL="285750" indent="-285750" algn="just">
              <a:buFont typeface="Wingdings" panose="05000000000000000000" pitchFamily="2" charset="2"/>
              <a:buChar char="§"/>
            </a:pPr>
            <a:r>
              <a:rPr lang="fr-FR" dirty="0" smtClean="0"/>
              <a:t>Psychologues</a:t>
            </a:r>
          </a:p>
          <a:p>
            <a:pPr marL="285750" indent="-285750" algn="just">
              <a:buFont typeface="Wingdings" panose="05000000000000000000" pitchFamily="2" charset="2"/>
              <a:buChar char="§"/>
            </a:pPr>
            <a:r>
              <a:rPr lang="fr-FR" dirty="0" smtClean="0"/>
              <a:t>Masseurs-Kinésithérapeutes</a:t>
            </a:r>
          </a:p>
          <a:p>
            <a:pPr marL="285750" indent="-285750" algn="just">
              <a:buFont typeface="Wingdings" panose="05000000000000000000" pitchFamily="2" charset="2"/>
              <a:buChar char="§"/>
            </a:pPr>
            <a:r>
              <a:rPr lang="fr-FR" dirty="0" smtClean="0"/>
              <a:t>Diététiciens</a:t>
            </a:r>
          </a:p>
          <a:p>
            <a:pPr marL="285750" indent="-285750" algn="just">
              <a:buFont typeface="Wingdings" panose="05000000000000000000" pitchFamily="2" charset="2"/>
              <a:buChar char="§"/>
            </a:pPr>
            <a:r>
              <a:rPr lang="fr-FR" dirty="0" smtClean="0"/>
              <a:t>Orthophonistes</a:t>
            </a:r>
          </a:p>
          <a:p>
            <a:pPr marL="285750" indent="-285750" algn="just">
              <a:buFont typeface="Wingdings" panose="05000000000000000000" pitchFamily="2" charset="2"/>
              <a:buChar char="§"/>
            </a:pPr>
            <a:r>
              <a:rPr lang="fr-FR" dirty="0" smtClean="0"/>
              <a:t>Psychomotriciens </a:t>
            </a:r>
          </a:p>
          <a:p>
            <a:pPr marL="285750" indent="-285750" algn="just">
              <a:buFont typeface="Wingdings" panose="05000000000000000000" pitchFamily="2" charset="2"/>
              <a:buChar char="§"/>
            </a:pPr>
            <a:r>
              <a:rPr lang="fr-FR" dirty="0" smtClean="0"/>
              <a:t>Intervenants en activité physique adaptée</a:t>
            </a:r>
          </a:p>
          <a:p>
            <a:pPr marL="285750" indent="-285750" algn="just">
              <a:buFont typeface="Wingdings" panose="05000000000000000000" pitchFamily="2" charset="2"/>
              <a:buChar char="§"/>
            </a:pPr>
            <a:endParaRPr lang="fr-FR" dirty="0"/>
          </a:p>
          <a:p>
            <a:pPr algn="just"/>
            <a:r>
              <a:rPr lang="fr-FR" dirty="0" smtClean="0"/>
              <a:t>Pour assurer les interventions d’aide et d’accompagnement à domicile, le SAD recourt à : </a:t>
            </a:r>
          </a:p>
          <a:p>
            <a:pPr marL="285750" indent="-285750" algn="just">
              <a:buFont typeface="Wingdings" panose="05000000000000000000" pitchFamily="2" charset="2"/>
              <a:buChar char="§"/>
            </a:pPr>
            <a:r>
              <a:rPr lang="fr-FR" dirty="0" smtClean="0"/>
              <a:t>Aides à domicile, notamment des accompagnants éducatifs et sociaux</a:t>
            </a:r>
            <a:endParaRPr lang="fr-FR" dirty="0"/>
          </a:p>
          <a:p>
            <a:pPr algn="just"/>
            <a:endParaRPr lang="fr-FR" dirty="0" smtClean="0"/>
          </a:p>
        </p:txBody>
      </p:sp>
    </p:spTree>
    <p:extLst>
      <p:ext uri="{BB962C8B-B14F-4D97-AF65-F5344CB8AC3E}">
        <p14:creationId xmlns:p14="http://schemas.microsoft.com/office/powerpoint/2010/main" val="1415192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982" y="0"/>
            <a:ext cx="11906596" cy="7294305"/>
          </a:xfrm>
          <a:prstGeom prst="rect">
            <a:avLst/>
          </a:prstGeom>
        </p:spPr>
        <p:txBody>
          <a:bodyPr wrap="square">
            <a:spAutoFit/>
          </a:bodyPr>
          <a:lstStyle/>
          <a:p>
            <a:r>
              <a:rPr lang="fr-FR" b="1" dirty="0" smtClean="0">
                <a:solidFill>
                  <a:schemeClr val="accent1"/>
                </a:solidFill>
              </a:rPr>
              <a:t>Le volet numérique des SAD </a:t>
            </a:r>
            <a:r>
              <a:rPr lang="fr-FR" b="1" dirty="0">
                <a:solidFill>
                  <a:schemeClr val="accent1"/>
                </a:solidFill>
              </a:rPr>
              <a:t>: </a:t>
            </a:r>
            <a:endParaRPr lang="fr-FR" b="1" dirty="0" smtClean="0">
              <a:solidFill>
                <a:schemeClr val="accent1"/>
              </a:solidFill>
            </a:endParaRPr>
          </a:p>
          <a:p>
            <a:endParaRPr lang="fr-FR" b="1" dirty="0">
              <a:solidFill>
                <a:schemeClr val="accent1"/>
              </a:solidFill>
            </a:endParaRPr>
          </a:p>
          <a:p>
            <a:pPr algn="just"/>
            <a:r>
              <a:rPr lang="fr-FR" dirty="0" smtClean="0"/>
              <a:t>Le cahier des charges des SAD prévoit :  </a:t>
            </a:r>
          </a:p>
          <a:p>
            <a:pPr marL="285750" indent="-285750" algn="just">
              <a:buFont typeface="Wingdings" panose="05000000000000000000" pitchFamily="2" charset="2"/>
              <a:buChar char="§"/>
            </a:pPr>
            <a:r>
              <a:rPr lang="fr-FR" dirty="0" smtClean="0"/>
              <a:t>Dossier Usager Informatisé (DUI) géré par un logiciel répondant aux critères suivants : </a:t>
            </a:r>
          </a:p>
          <a:p>
            <a:pPr marL="742950" lvl="1" indent="-285750" algn="just">
              <a:buFont typeface="Wingdings" panose="05000000000000000000" pitchFamily="2" charset="2"/>
              <a:buChar char="§"/>
            </a:pPr>
            <a:r>
              <a:rPr lang="fr-FR" dirty="0" smtClean="0"/>
              <a:t>Référencement Ségur</a:t>
            </a:r>
          </a:p>
          <a:p>
            <a:pPr marL="742950" lvl="1" indent="-285750" algn="just">
              <a:buFont typeface="Wingdings" panose="05000000000000000000" pitchFamily="2" charset="2"/>
              <a:buChar char="§"/>
            </a:pPr>
            <a:r>
              <a:rPr lang="fr-FR" dirty="0" smtClean="0"/>
              <a:t>Conformité avec les exigences de sécurité</a:t>
            </a:r>
          </a:p>
          <a:p>
            <a:pPr marL="742950" lvl="1" indent="-285750" algn="just">
              <a:buFont typeface="Wingdings" panose="05000000000000000000" pitchFamily="2" charset="2"/>
              <a:buChar char="§"/>
            </a:pPr>
            <a:r>
              <a:rPr lang="fr-FR" dirty="0" smtClean="0"/>
              <a:t>Gestion des accès à l’information selon le profil de chaque professionnel</a:t>
            </a:r>
          </a:p>
          <a:p>
            <a:pPr marL="285750" indent="-285750" algn="just">
              <a:buFont typeface="Wingdings" panose="05000000000000000000" pitchFamily="2" charset="2"/>
              <a:buChar char="§"/>
            </a:pPr>
            <a:r>
              <a:rPr lang="fr-FR" dirty="0" smtClean="0"/>
              <a:t>Possibilité de se doter d’un outil de liaison dématérialisé et interopérable avec les systèmes d’information en santé</a:t>
            </a:r>
          </a:p>
          <a:p>
            <a:pPr marL="285750" indent="-285750" algn="just">
              <a:buFont typeface="Wingdings" panose="05000000000000000000" pitchFamily="2" charset="2"/>
              <a:buChar char="§"/>
            </a:pPr>
            <a:r>
              <a:rPr lang="fr-FR" dirty="0" smtClean="0"/>
              <a:t>La tenue de l’historique des intervention, notamment en ayant recours à un logiciel de télégestion</a:t>
            </a:r>
          </a:p>
          <a:p>
            <a:pPr algn="just"/>
            <a:endParaRPr lang="fr-FR" dirty="0"/>
          </a:p>
          <a:p>
            <a:pPr algn="just"/>
            <a:r>
              <a:rPr lang="fr-FR" b="1" dirty="0">
                <a:solidFill>
                  <a:schemeClr val="accent1"/>
                </a:solidFill>
              </a:rPr>
              <a:t>Le </a:t>
            </a:r>
            <a:r>
              <a:rPr lang="fr-FR" b="1" dirty="0" smtClean="0">
                <a:solidFill>
                  <a:schemeClr val="accent1"/>
                </a:solidFill>
              </a:rPr>
              <a:t>territoire d’intervention des </a:t>
            </a:r>
            <a:r>
              <a:rPr lang="fr-FR" b="1" dirty="0">
                <a:solidFill>
                  <a:schemeClr val="accent1"/>
                </a:solidFill>
              </a:rPr>
              <a:t>SAD : </a:t>
            </a:r>
          </a:p>
          <a:p>
            <a:pPr algn="just"/>
            <a:endParaRPr lang="fr-FR" dirty="0" smtClean="0"/>
          </a:p>
          <a:p>
            <a:pPr algn="just"/>
            <a:r>
              <a:rPr lang="fr-FR" dirty="0" smtClean="0"/>
              <a:t>L’article D.312-4 du CASF prévoit que « le service autonomie à domicile assure ses missions dans </a:t>
            </a:r>
            <a:r>
              <a:rPr lang="fr-FR" dirty="0" smtClean="0">
                <a:solidFill>
                  <a:schemeClr val="accent1"/>
                </a:solidFill>
              </a:rPr>
              <a:t>la zone d’intervention </a:t>
            </a:r>
            <a:r>
              <a:rPr lang="fr-FR" dirty="0" smtClean="0"/>
              <a:t>fixée dans l’autorisation mentionnée à l’article L.313-1, qui est </a:t>
            </a:r>
            <a:r>
              <a:rPr lang="fr-FR" dirty="0" smtClean="0">
                <a:solidFill>
                  <a:schemeClr val="accent1"/>
                </a:solidFill>
              </a:rPr>
              <a:t>identique pour les activités d’aide et de soins</a:t>
            </a:r>
            <a:r>
              <a:rPr lang="fr-FR" dirty="0" smtClean="0"/>
              <a:t> ». </a:t>
            </a:r>
          </a:p>
          <a:p>
            <a:pPr algn="just"/>
            <a:endParaRPr lang="fr-FR" dirty="0"/>
          </a:p>
          <a:p>
            <a:pPr algn="just"/>
            <a:r>
              <a:rPr lang="fr-FR" dirty="0" smtClean="0"/>
              <a:t>Or, les zones actuelles d’intervention des SAD Aide et des SSIAD ne sont pas toujours identiques. </a:t>
            </a:r>
          </a:p>
          <a:p>
            <a:pPr algn="just"/>
            <a:endParaRPr lang="fr-FR" dirty="0"/>
          </a:p>
          <a:p>
            <a:pPr algn="just"/>
            <a:r>
              <a:rPr lang="fr-FR" dirty="0" smtClean="0"/>
              <a:t>Les possibilités suivantes pourront se présenter : </a:t>
            </a:r>
            <a:endParaRPr lang="fr-FR" dirty="0"/>
          </a:p>
          <a:p>
            <a:pPr marL="285750" indent="-285750" algn="just">
              <a:buFont typeface="Wingdings" panose="05000000000000000000" pitchFamily="2" charset="2"/>
              <a:buChar char="§"/>
            </a:pPr>
            <a:r>
              <a:rPr lang="fr-FR" dirty="0" smtClean="0"/>
              <a:t>Réduction du territoire du SAD aide ou du SSIAD proposée par le porteur de projet (risque zone blanche)</a:t>
            </a:r>
          </a:p>
          <a:p>
            <a:pPr marL="285750" indent="-285750" algn="just">
              <a:buFont typeface="Wingdings" panose="05000000000000000000" pitchFamily="2" charset="2"/>
              <a:buChar char="§"/>
            </a:pPr>
            <a:r>
              <a:rPr lang="fr-FR" dirty="0" smtClean="0"/>
              <a:t>Scission des autorisations pouvant conduire à la coexistence d’un SAD mixte avec un SAD aide (sur la zone non couverte par le SAD mixte)</a:t>
            </a:r>
            <a:endParaRPr lang="fr-FR" dirty="0"/>
          </a:p>
          <a:p>
            <a:pPr marL="285750" indent="-285750" algn="just">
              <a:buFont typeface="Wingdings" panose="05000000000000000000" pitchFamily="2" charset="2"/>
              <a:buChar char="§"/>
            </a:pPr>
            <a:r>
              <a:rPr lang="fr-FR" dirty="0" smtClean="0"/>
              <a:t>Augmentation de la zone d’intervention du SAD aide</a:t>
            </a:r>
          </a:p>
          <a:p>
            <a:pPr marL="285750" indent="-285750" algn="just">
              <a:buFont typeface="Wingdings" panose="05000000000000000000" pitchFamily="2" charset="2"/>
              <a:buChar char="§"/>
            </a:pPr>
            <a:r>
              <a:rPr lang="fr-FR" dirty="0" smtClean="0"/>
              <a:t>Augmentation de la zone d’intervention du SSIAD avec augmentation de la capacité d’accueil</a:t>
            </a:r>
          </a:p>
          <a:p>
            <a:pPr marL="285750" indent="-285750" algn="just">
              <a:buFont typeface="Wingdings" panose="05000000000000000000" pitchFamily="2" charset="2"/>
              <a:buChar char="§"/>
            </a:pPr>
            <a:r>
              <a:rPr lang="fr-FR" dirty="0" smtClean="0"/>
              <a:t>Modification du territoire du SSIAD sans augmentation du nombre de places</a:t>
            </a:r>
          </a:p>
          <a:p>
            <a:pPr marL="285750" indent="-285750" algn="just">
              <a:buFont typeface="Wingdings" panose="05000000000000000000" pitchFamily="2" charset="2"/>
              <a:buChar char="§"/>
            </a:pPr>
            <a:endParaRPr lang="fr-FR" dirty="0"/>
          </a:p>
          <a:p>
            <a:pPr algn="just"/>
            <a:endParaRPr lang="fr-FR" dirty="0" smtClean="0"/>
          </a:p>
        </p:txBody>
      </p:sp>
    </p:spTree>
    <p:extLst>
      <p:ext uri="{BB962C8B-B14F-4D97-AF65-F5344CB8AC3E}">
        <p14:creationId xmlns:p14="http://schemas.microsoft.com/office/powerpoint/2010/main" val="111526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2. Actualités de l’ACTAS</a:t>
            </a:r>
            <a:endParaRPr lang="fr-FR" dirty="0"/>
          </a:p>
        </p:txBody>
      </p:sp>
    </p:spTree>
    <p:extLst>
      <p:ext uri="{BB962C8B-B14F-4D97-AF65-F5344CB8AC3E}">
        <p14:creationId xmlns:p14="http://schemas.microsoft.com/office/powerpoint/2010/main" val="41032106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8</a:t>
            </a:r>
            <a:r>
              <a:rPr lang="fr-FR" dirty="0" smtClean="0"/>
              <a:t>. La Réforme de l’évaluation des ESSMS</a:t>
            </a:r>
            <a:endParaRPr lang="fr-FR" dirty="0"/>
          </a:p>
        </p:txBody>
      </p:sp>
    </p:spTree>
    <p:extLst>
      <p:ext uri="{BB962C8B-B14F-4D97-AF65-F5344CB8AC3E}">
        <p14:creationId xmlns:p14="http://schemas.microsoft.com/office/powerpoint/2010/main" val="40489009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01" y="244460"/>
            <a:ext cx="11834594" cy="3693319"/>
          </a:xfrm>
          <a:prstGeom prst="rect">
            <a:avLst/>
          </a:prstGeom>
        </p:spPr>
        <p:txBody>
          <a:bodyPr wrap="square">
            <a:spAutoFit/>
          </a:bodyPr>
          <a:lstStyle/>
          <a:p>
            <a:r>
              <a:rPr lang="fr-FR" b="1" dirty="0">
                <a:solidFill>
                  <a:schemeClr val="accent1"/>
                </a:solidFill>
              </a:rPr>
              <a:t>La genèse de l’évaluation sociale et </a:t>
            </a:r>
            <a:r>
              <a:rPr lang="fr-FR" b="1" dirty="0" smtClean="0">
                <a:solidFill>
                  <a:schemeClr val="accent1"/>
                </a:solidFill>
              </a:rPr>
              <a:t>médico-sociale</a:t>
            </a:r>
          </a:p>
          <a:p>
            <a:endParaRPr lang="fr-FR" dirty="0" smtClean="0">
              <a:solidFill>
                <a:schemeClr val="accent1"/>
              </a:solidFill>
            </a:endParaRPr>
          </a:p>
          <a:p>
            <a:r>
              <a:rPr lang="fr-FR" dirty="0">
                <a:ea typeface="Calibri" panose="020F0502020204030204" pitchFamily="34" charset="0"/>
                <a:cs typeface="Calibri" panose="020F0502020204030204" pitchFamily="34" charset="0"/>
              </a:rPr>
              <a:t>L’obligation de réaliser une évaluation des activités et des prestations délivrées par les ESSMS a été introduite par le loi n°2002-2 du 2 janvier 2002 rénovant l’action sociale et médico-sociale</a:t>
            </a:r>
            <a:r>
              <a:rPr lang="fr-FR" dirty="0" smtClean="0">
                <a:ea typeface="Calibri" panose="020F0502020204030204" pitchFamily="34" charset="0"/>
                <a:cs typeface="Calibri" panose="020F0502020204030204" pitchFamily="34" charset="0"/>
              </a:rPr>
              <a:t>.</a:t>
            </a:r>
          </a:p>
          <a:p>
            <a:endParaRPr lang="fr-FR" dirty="0">
              <a:ea typeface="Calibri" panose="020F0502020204030204" pitchFamily="34" charset="0"/>
              <a:cs typeface="Calibri" panose="020F0502020204030204" pitchFamily="34" charset="0"/>
            </a:endParaRPr>
          </a:p>
          <a:p>
            <a:r>
              <a:rPr lang="fr-FR" dirty="0">
                <a:ea typeface="Calibri" panose="020F0502020204030204" pitchFamily="34" charset="0"/>
                <a:cs typeface="Calibri" panose="020F0502020204030204" pitchFamily="34" charset="0"/>
              </a:rPr>
              <a:t>Cette obligation se traduit par la réalisation d’une démarche d’évaluation interne, traduite dans un rapport qui doit être transmis aux autorités tous les 5 ans, suivie d’une évaluation externe réalisée par un organisme habilité d’abord par l’ANESM puis par la HAS selon une périodicité d’environ tous les 7 ans.</a:t>
            </a:r>
          </a:p>
          <a:p>
            <a:endParaRPr lang="fr-FR" dirty="0">
              <a:ea typeface="Calibri" panose="020F0502020204030204" pitchFamily="34" charset="0"/>
              <a:cs typeface="Calibri" panose="020F0502020204030204" pitchFamily="34" charset="0"/>
            </a:endParaRPr>
          </a:p>
          <a:p>
            <a:endParaRPr lang="fr-FR" dirty="0" smtClean="0">
              <a:solidFill>
                <a:schemeClr val="accent1"/>
              </a:solidFill>
            </a:endParaRPr>
          </a:p>
          <a:p>
            <a:endParaRPr lang="fr-FR" dirty="0">
              <a:solidFill>
                <a:schemeClr val="accent1"/>
              </a:solidFill>
            </a:endParaRPr>
          </a:p>
          <a:p>
            <a:endParaRPr lang="fr-FR" dirty="0" smtClean="0">
              <a:solidFill>
                <a:schemeClr val="accent1"/>
              </a:solidFill>
            </a:endParaRPr>
          </a:p>
          <a:p>
            <a:endParaRPr lang="fr-FR" dirty="0">
              <a:solidFill>
                <a:schemeClr val="accent1"/>
              </a:solidFill>
            </a:endParaRPr>
          </a:p>
        </p:txBody>
      </p:sp>
      <p:pic>
        <p:nvPicPr>
          <p:cNvPr id="3" name="Image 2"/>
          <p:cNvPicPr>
            <a:picLocks noChangeAspect="1"/>
          </p:cNvPicPr>
          <p:nvPr/>
        </p:nvPicPr>
        <p:blipFill>
          <a:blip r:embed="rId2"/>
          <a:stretch>
            <a:fillRect/>
          </a:stretch>
        </p:blipFill>
        <p:spPr>
          <a:xfrm>
            <a:off x="3151609" y="2978870"/>
            <a:ext cx="6457612" cy="3879130"/>
          </a:xfrm>
          <a:prstGeom prst="rect">
            <a:avLst/>
          </a:prstGeom>
        </p:spPr>
      </p:pic>
    </p:spTree>
    <p:extLst>
      <p:ext uri="{BB962C8B-B14F-4D97-AF65-F5344CB8AC3E}">
        <p14:creationId xmlns:p14="http://schemas.microsoft.com/office/powerpoint/2010/main" val="2832844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01" y="244460"/>
            <a:ext cx="11834594" cy="6140142"/>
          </a:xfrm>
          <a:prstGeom prst="rect">
            <a:avLst/>
          </a:prstGeom>
        </p:spPr>
        <p:txBody>
          <a:bodyPr wrap="square">
            <a:spAutoFit/>
          </a:bodyPr>
          <a:lstStyle/>
          <a:p>
            <a:r>
              <a:rPr lang="fr-FR" b="1" dirty="0" smtClean="0">
                <a:solidFill>
                  <a:schemeClr val="accent1"/>
                </a:solidFill>
              </a:rPr>
              <a:t>Pourquoi une réforme de l’évaluation ?</a:t>
            </a:r>
          </a:p>
          <a:p>
            <a:endParaRPr lang="fr-FR" dirty="0" smtClean="0">
              <a:solidFill>
                <a:schemeClr val="accent1"/>
              </a:solidFill>
            </a:endParaRPr>
          </a:p>
          <a:p>
            <a:pPr algn="just">
              <a:spcAft>
                <a:spcPts val="0"/>
              </a:spcAft>
            </a:pPr>
            <a:r>
              <a:rPr lang="fr-FR" dirty="0">
                <a:ea typeface="Calibri" panose="020F0502020204030204" pitchFamily="34" charset="0"/>
                <a:cs typeface="Calibri" panose="020F0502020204030204" pitchFamily="34" charset="0"/>
              </a:rPr>
              <a:t>Une mission d’évaluation fut confiée à l’Inspection Générale des Affaires Sociales (IGAS) en 2016 après un premier cycle complet. Le bilan tire un bilan globalement positif pour les ESSMS : </a:t>
            </a:r>
          </a:p>
          <a:p>
            <a:pPr algn="just">
              <a:spcAft>
                <a:spcPts val="0"/>
              </a:spcAft>
            </a:pPr>
            <a:r>
              <a:rPr lang="fr-FR" i="1" dirty="0">
                <a:ea typeface="Calibri" panose="020F0502020204030204" pitchFamily="34" charset="0"/>
                <a:cs typeface="Calibri" panose="020F0502020204030204" pitchFamily="34" charset="0"/>
              </a:rPr>
              <a:t>« malgré l’hétérogénéité des référentiels utilisés par les ESSMS et les évaluateurs externes, l’analyse des rapports d’évaluation externe est jugée globalement utile par les autorités en charge du renouvellement des autorisations ».</a:t>
            </a:r>
          </a:p>
          <a:p>
            <a:pPr algn="just">
              <a:spcAft>
                <a:spcPts val="0"/>
              </a:spcAft>
            </a:pPr>
            <a:endParaRPr lang="fr-FR" sz="1500" i="1" dirty="0">
              <a:ea typeface="Calibri" panose="020F0502020204030204" pitchFamily="34" charset="0"/>
              <a:cs typeface="Calibri" panose="020F0502020204030204" pitchFamily="34" charset="0"/>
            </a:endParaRPr>
          </a:p>
          <a:p>
            <a:r>
              <a:rPr lang="fr-FR" dirty="0">
                <a:ea typeface="Calibri" panose="020F0502020204030204" pitchFamily="34" charset="0"/>
                <a:cs typeface="Calibri" panose="020F0502020204030204" pitchFamily="34" charset="0"/>
              </a:rPr>
              <a:t>Le rapport met toutefois en lumière plusieurs points critiques :</a:t>
            </a:r>
          </a:p>
          <a:p>
            <a:pPr marL="285750" lvl="0" indent="-285750">
              <a:buFont typeface="Arial" panose="020B0604020202020204" pitchFamily="34" charset="0"/>
              <a:buChar char="•"/>
            </a:pPr>
            <a:r>
              <a:rPr lang="fr-FR" dirty="0">
                <a:ea typeface="Calibri" panose="020F0502020204030204" pitchFamily="34" charset="0"/>
                <a:cs typeface="Calibri" panose="020F0502020204030204" pitchFamily="34" charset="0"/>
              </a:rPr>
              <a:t>Aspect chronophage des évaluations internes </a:t>
            </a:r>
          </a:p>
          <a:p>
            <a:pPr marL="285750" lvl="0" indent="-285750">
              <a:buFont typeface="Arial" panose="020B0604020202020204" pitchFamily="34" charset="0"/>
              <a:buChar char="•"/>
            </a:pPr>
            <a:r>
              <a:rPr lang="fr-FR" dirty="0">
                <a:ea typeface="Calibri" panose="020F0502020204030204" pitchFamily="34" charset="0"/>
                <a:cs typeface="Calibri" panose="020F0502020204030204" pitchFamily="34" charset="0"/>
              </a:rPr>
              <a:t>Lourdeur de la démarche pour les ESSMS et les autorités de tarification et de contrôle (ATC)</a:t>
            </a:r>
          </a:p>
          <a:p>
            <a:pPr marL="285750" lvl="0" indent="-285750">
              <a:buFont typeface="Arial" panose="020B0604020202020204" pitchFamily="34" charset="0"/>
              <a:buChar char="•"/>
            </a:pPr>
            <a:r>
              <a:rPr lang="fr-FR" dirty="0">
                <a:ea typeface="Calibri" panose="020F0502020204030204" pitchFamily="34" charset="0"/>
                <a:cs typeface="Calibri" panose="020F0502020204030204" pitchFamily="34" charset="0"/>
              </a:rPr>
              <a:t>Hétérogénéité des rapports ne rendant pas aisé leur traitement et absence de contrôle de la qualité des rapports par l’ANESM et Hétérogénéité des référentiels utilisés </a:t>
            </a:r>
          </a:p>
          <a:p>
            <a:pPr marL="285750" lvl="0" indent="-285750">
              <a:buFont typeface="Arial" panose="020B0604020202020204" pitchFamily="34" charset="0"/>
              <a:buChar char="•"/>
            </a:pPr>
            <a:r>
              <a:rPr lang="fr-FR" dirty="0">
                <a:ea typeface="Calibri" panose="020F0502020204030204" pitchFamily="34" charset="0"/>
                <a:cs typeface="Calibri" panose="020F0502020204030204" pitchFamily="34" charset="0"/>
              </a:rPr>
              <a:t>Difficulté de traitement par les ATC des nombreux rapports produits selon un calendrier identique</a:t>
            </a:r>
          </a:p>
          <a:p>
            <a:pPr marL="285750" lvl="0" indent="-285750">
              <a:buFont typeface="Arial" panose="020B0604020202020204" pitchFamily="34" charset="0"/>
              <a:buChar char="•"/>
            </a:pPr>
            <a:r>
              <a:rPr lang="fr-FR" dirty="0">
                <a:ea typeface="Calibri" panose="020F0502020204030204" pitchFamily="34" charset="0"/>
                <a:cs typeface="Calibri" panose="020F0502020204030204" pitchFamily="34" charset="0"/>
              </a:rPr>
              <a:t>Décrochage évaluation / démarches contractuelles</a:t>
            </a:r>
          </a:p>
          <a:p>
            <a:pPr marL="285750" lvl="0" indent="-285750">
              <a:buFont typeface="Arial" panose="020B0604020202020204" pitchFamily="34" charset="0"/>
              <a:buChar char="•"/>
            </a:pPr>
            <a:r>
              <a:rPr lang="fr-FR" dirty="0">
                <a:ea typeface="Calibri" panose="020F0502020204030204" pitchFamily="34" charset="0"/>
                <a:cs typeface="Calibri" panose="020F0502020204030204" pitchFamily="34" charset="0"/>
              </a:rPr>
              <a:t>Non pertinence du lien exclusif entre l’évaluation externe et le renouvellement de l’autorisation</a:t>
            </a:r>
          </a:p>
          <a:p>
            <a:pPr marL="285750" lvl="0" indent="-285750">
              <a:buFont typeface="Arial" panose="020B0604020202020204" pitchFamily="34" charset="0"/>
              <a:buChar char="•"/>
            </a:pPr>
            <a:r>
              <a:rPr lang="fr-FR" dirty="0">
                <a:ea typeface="Calibri" panose="020F0502020204030204" pitchFamily="34" charset="0"/>
                <a:cs typeface="Calibri" panose="020F0502020204030204" pitchFamily="34" charset="0"/>
              </a:rPr>
              <a:t>Inégalité des compétences des évaluateurs et grande fragilité du contrôle</a:t>
            </a:r>
          </a:p>
          <a:p>
            <a:pPr marL="285750" lvl="0" indent="-285750">
              <a:buFont typeface="Arial" panose="020B0604020202020204" pitchFamily="34" charset="0"/>
              <a:buChar char="•"/>
            </a:pPr>
            <a:r>
              <a:rPr lang="fr-FR" dirty="0">
                <a:ea typeface="Calibri" panose="020F0502020204030204" pitchFamily="34" charset="0"/>
                <a:cs typeface="Calibri" panose="020F0502020204030204" pitchFamily="34" charset="0"/>
              </a:rPr>
              <a:t>Ecart de coûts et nombre de journées passées sur site</a:t>
            </a:r>
          </a:p>
          <a:p>
            <a:pPr marL="285750" lvl="0" indent="-285750">
              <a:buFont typeface="Arial" panose="020B0604020202020204" pitchFamily="34" charset="0"/>
              <a:buChar char="•"/>
            </a:pPr>
            <a:r>
              <a:rPr lang="fr-FR" dirty="0">
                <a:ea typeface="Calibri" panose="020F0502020204030204" pitchFamily="34" charset="0"/>
                <a:cs typeface="Calibri" panose="020F0502020204030204" pitchFamily="34" charset="0"/>
              </a:rPr>
              <a:t>Risque de manque d’indépendance des organismes évaluateurs rémunérés directement par les </a:t>
            </a:r>
            <a:r>
              <a:rPr lang="fr-FR" dirty="0" smtClean="0">
                <a:ea typeface="Calibri" panose="020F0502020204030204" pitchFamily="34" charset="0"/>
                <a:cs typeface="Calibri" panose="020F0502020204030204" pitchFamily="34" charset="0"/>
              </a:rPr>
              <a:t>ESSMS</a:t>
            </a:r>
            <a:endParaRPr lang="fr-FR" dirty="0">
              <a:ea typeface="Calibri" panose="020F0502020204030204" pitchFamily="34" charset="0"/>
              <a:cs typeface="Calibri" panose="020F0502020204030204" pitchFamily="34" charset="0"/>
            </a:endParaRPr>
          </a:p>
          <a:p>
            <a:endParaRPr lang="fr-FR" dirty="0" smtClean="0">
              <a:solidFill>
                <a:schemeClr val="accent1"/>
              </a:solidFill>
            </a:endParaRPr>
          </a:p>
          <a:p>
            <a:endParaRPr lang="fr-FR" dirty="0">
              <a:solidFill>
                <a:schemeClr val="accent1"/>
              </a:solidFill>
            </a:endParaRPr>
          </a:p>
          <a:p>
            <a:endParaRPr lang="fr-FR" dirty="0" smtClean="0">
              <a:solidFill>
                <a:schemeClr val="accent1"/>
              </a:solidFill>
            </a:endParaRPr>
          </a:p>
          <a:p>
            <a:endParaRPr lang="fr-FR" dirty="0">
              <a:solidFill>
                <a:schemeClr val="accent1"/>
              </a:solidFill>
            </a:endParaRPr>
          </a:p>
        </p:txBody>
      </p:sp>
    </p:spTree>
    <p:extLst>
      <p:ext uri="{BB962C8B-B14F-4D97-AF65-F5344CB8AC3E}">
        <p14:creationId xmlns:p14="http://schemas.microsoft.com/office/powerpoint/2010/main" val="2169232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123"/>
            <a:ext cx="11834594" cy="7571303"/>
          </a:xfrm>
          <a:prstGeom prst="rect">
            <a:avLst/>
          </a:prstGeom>
        </p:spPr>
        <p:txBody>
          <a:bodyPr wrap="square">
            <a:spAutoFit/>
          </a:bodyPr>
          <a:lstStyle/>
          <a:p>
            <a:r>
              <a:rPr lang="fr-FR" b="1" dirty="0" smtClean="0">
                <a:solidFill>
                  <a:schemeClr val="accent1"/>
                </a:solidFill>
              </a:rPr>
              <a:t>Le nouveau cadre juridique de l’évaluation</a:t>
            </a:r>
          </a:p>
          <a:p>
            <a:endParaRPr lang="fr-FR" b="1" dirty="0">
              <a:solidFill>
                <a:schemeClr val="accent1"/>
              </a:solidFill>
              <a:ea typeface="Calibri" panose="020F0502020204030204" pitchFamily="34" charset="0"/>
              <a:cs typeface="Calibri" panose="020F0502020204030204" pitchFamily="34" charset="0"/>
            </a:endParaRPr>
          </a:p>
          <a:p>
            <a:r>
              <a:rPr lang="fr-FR" dirty="0" smtClean="0">
                <a:ea typeface="Calibri" panose="020F0502020204030204" pitchFamily="34" charset="0"/>
                <a:cs typeface="Calibri" panose="020F0502020204030204" pitchFamily="34" charset="0"/>
              </a:rPr>
              <a:t>La </a:t>
            </a:r>
            <a:r>
              <a:rPr lang="fr-FR" dirty="0">
                <a:ea typeface="Calibri" panose="020F0502020204030204" pitchFamily="34" charset="0"/>
                <a:cs typeface="Calibri" panose="020F0502020204030204" pitchFamily="34" charset="0"/>
              </a:rPr>
              <a:t>loi n°2019-774 du 24 juillet 2019 relative à l’organisation et à la transformation du système de santé dispose dans son article 75, codifié à </a:t>
            </a:r>
            <a:r>
              <a:rPr lang="fr-FR" dirty="0">
                <a:solidFill>
                  <a:schemeClr val="accent1"/>
                </a:solidFill>
                <a:ea typeface="Calibri" panose="020F0502020204030204" pitchFamily="34" charset="0"/>
                <a:cs typeface="Calibri" panose="020F0502020204030204" pitchFamily="34" charset="0"/>
              </a:rPr>
              <a:t>l’article L.312-8 du CASF </a:t>
            </a:r>
            <a:r>
              <a:rPr lang="fr-FR" dirty="0" smtClean="0">
                <a:ea typeface="Calibri" panose="020F0502020204030204" pitchFamily="34" charset="0"/>
                <a:cs typeface="Calibri" panose="020F0502020204030204" pitchFamily="34" charset="0"/>
              </a:rPr>
              <a:t>:</a:t>
            </a:r>
          </a:p>
          <a:p>
            <a:r>
              <a:rPr lang="fr-FR" i="1" dirty="0" smtClean="0">
                <a:ea typeface="Calibri" panose="020F0502020204030204" pitchFamily="34" charset="0"/>
                <a:cs typeface="Calibri" panose="020F0502020204030204" pitchFamily="34" charset="0"/>
              </a:rPr>
              <a:t>«</a:t>
            </a:r>
            <a:r>
              <a:rPr lang="fr-FR" i="1" dirty="0">
                <a:ea typeface="Calibri" panose="020F0502020204030204" pitchFamily="34" charset="0"/>
                <a:cs typeface="Calibri" panose="020F0502020204030204" pitchFamily="34" charset="0"/>
              </a:rPr>
              <a:t> </a:t>
            </a:r>
            <a:r>
              <a:rPr lang="fr-FR" i="1" u="sng" dirty="0">
                <a:ea typeface="Calibri" panose="020F0502020204030204" pitchFamily="34" charset="0"/>
                <a:cs typeface="Calibri" panose="020F0502020204030204" pitchFamily="34" charset="0"/>
              </a:rPr>
              <a:t>Dans un objectif d’amélioration continue de la qualité</a:t>
            </a:r>
            <a:r>
              <a:rPr lang="fr-FR" i="1" dirty="0">
                <a:ea typeface="Calibri" panose="020F0502020204030204" pitchFamily="34" charset="0"/>
                <a:cs typeface="Calibri" panose="020F0502020204030204" pitchFamily="34" charset="0"/>
              </a:rPr>
              <a:t>, les établissements et services mentionnés à l’article L.312-1 </a:t>
            </a:r>
            <a:r>
              <a:rPr lang="fr-FR" i="1" u="sng" dirty="0">
                <a:ea typeface="Calibri" panose="020F0502020204030204" pitchFamily="34" charset="0"/>
                <a:cs typeface="Calibri" panose="020F0502020204030204" pitchFamily="34" charset="0"/>
              </a:rPr>
              <a:t>évaluent et font procéder à l’évaluation</a:t>
            </a:r>
            <a:r>
              <a:rPr lang="fr-FR" i="1" dirty="0">
                <a:ea typeface="Calibri" panose="020F0502020204030204" pitchFamily="34" charset="0"/>
                <a:cs typeface="Calibri" panose="020F0502020204030204" pitchFamily="34" charset="0"/>
              </a:rPr>
              <a:t> de la qualité des prestations qu’ils délivrent selon une </a:t>
            </a:r>
            <a:r>
              <a:rPr lang="fr-FR" i="1" u="sng" dirty="0">
                <a:ea typeface="Calibri" panose="020F0502020204030204" pitchFamily="34" charset="0"/>
                <a:cs typeface="Calibri" panose="020F0502020204030204" pitchFamily="34" charset="0"/>
              </a:rPr>
              <a:t>procédure</a:t>
            </a:r>
            <a:r>
              <a:rPr lang="fr-FR" i="1" dirty="0">
                <a:ea typeface="Calibri" panose="020F0502020204030204" pitchFamily="34" charset="0"/>
                <a:cs typeface="Calibri" panose="020F0502020204030204" pitchFamily="34" charset="0"/>
              </a:rPr>
              <a:t> élaborée par la Haute Autorité de Santé mentionnée à l’article L.161-37 du code de la sécurité sociale. Les organismes pouvant procéder à cette évaluation sont habilités par la Haute Autorité de Santé, qui définit le </a:t>
            </a:r>
            <a:r>
              <a:rPr lang="fr-FR" i="1" u="sng" dirty="0">
                <a:ea typeface="Calibri" panose="020F0502020204030204" pitchFamily="34" charset="0"/>
                <a:cs typeface="Calibri" panose="020F0502020204030204" pitchFamily="34" charset="0"/>
              </a:rPr>
              <a:t>cahier des charges</a:t>
            </a:r>
            <a:r>
              <a:rPr lang="fr-FR" i="1" dirty="0">
                <a:ea typeface="Calibri" panose="020F0502020204030204" pitchFamily="34" charset="0"/>
                <a:cs typeface="Calibri" panose="020F0502020204030204" pitchFamily="34" charset="0"/>
              </a:rPr>
              <a:t> auquel ils sont soumis. Les résultats de cette évaluation sont communiqués à l’autorité ayant délivré l’autorisation ainsi qu’à la Haute Autorité de Santé. </a:t>
            </a:r>
            <a:r>
              <a:rPr lang="fr-FR" i="1" u="sng" dirty="0">
                <a:ea typeface="Calibri" panose="020F0502020204030204" pitchFamily="34" charset="0"/>
                <a:cs typeface="Calibri" panose="020F0502020204030204" pitchFamily="34" charset="0"/>
              </a:rPr>
              <a:t>Un décret détermine les modalités de leur publication ainsi que le rythme des évaluations</a:t>
            </a:r>
            <a:r>
              <a:rPr lang="fr-FR" i="1" dirty="0">
                <a:ea typeface="Calibri" panose="020F0502020204030204" pitchFamily="34" charset="0"/>
                <a:cs typeface="Calibri" panose="020F0502020204030204" pitchFamily="34" charset="0"/>
              </a:rPr>
              <a:t>. </a:t>
            </a:r>
            <a:endParaRPr lang="fr-FR" i="1" dirty="0" smtClean="0">
              <a:ea typeface="Calibri" panose="020F0502020204030204" pitchFamily="34" charset="0"/>
              <a:cs typeface="Calibri" panose="020F0502020204030204" pitchFamily="34" charset="0"/>
            </a:endParaRPr>
          </a:p>
          <a:p>
            <a:r>
              <a:rPr lang="fr-FR" i="1" dirty="0" smtClean="0">
                <a:ea typeface="Calibri" panose="020F0502020204030204" pitchFamily="34" charset="0"/>
                <a:cs typeface="Calibri" panose="020F0502020204030204" pitchFamily="34" charset="0"/>
              </a:rPr>
              <a:t>Une </a:t>
            </a:r>
            <a:r>
              <a:rPr lang="fr-FR" i="1" dirty="0">
                <a:ea typeface="Calibri" panose="020F0502020204030204" pitchFamily="34" charset="0"/>
                <a:cs typeface="Calibri" panose="020F0502020204030204" pitchFamily="34" charset="0"/>
              </a:rPr>
              <a:t>commission de la Haute Autorité de Santé mentionnée à l’article L.161-37 du code de la sécurité sociale est chargée d’établir et de diffuser la procédure, les référentiels et les recommandations de bonnes pratiques professionnelles au regard desquelles la qualité des prestations délivrées par les établissements et les services évalués</a:t>
            </a:r>
            <a:r>
              <a:rPr lang="fr-FR" i="1" dirty="0" smtClean="0">
                <a:ea typeface="Calibri" panose="020F0502020204030204" pitchFamily="34" charset="0"/>
                <a:cs typeface="Calibri" panose="020F0502020204030204" pitchFamily="34" charset="0"/>
              </a:rPr>
              <a:t>.»</a:t>
            </a:r>
            <a:endParaRPr lang="fr-FR" dirty="0" smtClean="0">
              <a:ea typeface="Calibri" panose="020F0502020204030204" pitchFamily="34" charset="0"/>
              <a:cs typeface="Calibri" panose="020F0502020204030204" pitchFamily="34" charset="0"/>
            </a:endParaRPr>
          </a:p>
          <a:p>
            <a:endParaRPr lang="fr-FR" dirty="0">
              <a:solidFill>
                <a:schemeClr val="accent1"/>
              </a:solidFill>
              <a:ea typeface="Calibri" panose="020F0502020204030204" pitchFamily="34" charset="0"/>
              <a:cs typeface="Calibri" panose="020F0502020204030204" pitchFamily="34" charset="0"/>
            </a:endParaRPr>
          </a:p>
          <a:p>
            <a:r>
              <a:rPr lang="fr-FR" dirty="0" smtClean="0">
                <a:solidFill>
                  <a:schemeClr val="accent1"/>
                </a:solidFill>
                <a:ea typeface="Calibri" panose="020F0502020204030204" pitchFamily="34" charset="0"/>
                <a:cs typeface="Calibri" panose="020F0502020204030204" pitchFamily="34" charset="0"/>
              </a:rPr>
              <a:t>Article </a:t>
            </a:r>
            <a:r>
              <a:rPr lang="fr-FR" dirty="0">
                <a:solidFill>
                  <a:schemeClr val="accent1"/>
                </a:solidFill>
                <a:ea typeface="Calibri" panose="020F0502020204030204" pitchFamily="34" charset="0"/>
                <a:cs typeface="Calibri" panose="020F0502020204030204" pitchFamily="34" charset="0"/>
              </a:rPr>
              <a:t>D.312-204 du CASF </a:t>
            </a:r>
            <a:r>
              <a:rPr lang="fr-FR" dirty="0" smtClean="0">
                <a:solidFill>
                  <a:schemeClr val="accent1"/>
                </a:solidFill>
                <a:ea typeface="Calibri" panose="020F0502020204030204" pitchFamily="34" charset="0"/>
                <a:cs typeface="Calibri" panose="020F0502020204030204" pitchFamily="34" charset="0"/>
              </a:rPr>
              <a:t>:</a:t>
            </a:r>
          </a:p>
          <a:p>
            <a:r>
              <a:rPr lang="fr-FR" i="1" dirty="0" smtClean="0">
                <a:ea typeface="Calibri" panose="020F0502020204030204" pitchFamily="34" charset="0"/>
                <a:cs typeface="Calibri" panose="020F0502020204030204" pitchFamily="34" charset="0"/>
              </a:rPr>
              <a:t>«</a:t>
            </a:r>
            <a:r>
              <a:rPr lang="fr-FR" i="1" dirty="0">
                <a:ea typeface="Calibri" panose="020F0502020204030204" pitchFamily="34" charset="0"/>
                <a:cs typeface="Calibri" panose="020F0502020204030204" pitchFamily="34" charset="0"/>
              </a:rPr>
              <a:t> En application du premier alinéa de l’article L.312-8, les établissements et services mentionnés à l’article L.312-1 </a:t>
            </a:r>
            <a:r>
              <a:rPr lang="fr-FR" i="1" u="sng" dirty="0">
                <a:ea typeface="Calibri" panose="020F0502020204030204" pitchFamily="34" charset="0"/>
                <a:cs typeface="Calibri" panose="020F0502020204030204" pitchFamily="34" charset="0"/>
              </a:rPr>
              <a:t>transmettent tous les cinq ans les résultats des évaluations de la qualité des prestations qu’ils délivrent</a:t>
            </a:r>
            <a:r>
              <a:rPr lang="fr-FR" i="1" dirty="0">
                <a:ea typeface="Calibri" panose="020F0502020204030204" pitchFamily="34" charset="0"/>
                <a:cs typeface="Calibri" panose="020F0502020204030204" pitchFamily="34" charset="0"/>
              </a:rPr>
              <a:t>, selon une programmation pluriannuelle arrêtée par l’autorité ou, conjointement, les autorités ayant délivré l’autorisation et, e cas échéant, modifiée par les mêmes autorités , notamment pour tenir compte de changements intervenus dans la situation des établissements et services concernés » (alinéa 1</a:t>
            </a:r>
            <a:r>
              <a:rPr lang="fr-FR" i="1" dirty="0" smtClean="0">
                <a:ea typeface="Calibri" panose="020F0502020204030204" pitchFamily="34" charset="0"/>
                <a:cs typeface="Calibri" panose="020F0502020204030204" pitchFamily="34" charset="0"/>
              </a:rPr>
              <a:t>).</a:t>
            </a:r>
          </a:p>
          <a:p>
            <a:r>
              <a:rPr lang="fr-FR" i="1" dirty="0" smtClean="0">
                <a:ea typeface="Calibri" panose="020F0502020204030204" pitchFamily="34" charset="0"/>
                <a:cs typeface="Calibri" panose="020F0502020204030204" pitchFamily="34" charset="0"/>
              </a:rPr>
              <a:t>«</a:t>
            </a:r>
            <a:r>
              <a:rPr lang="fr-FR" i="1" dirty="0">
                <a:ea typeface="Calibri" panose="020F0502020204030204" pitchFamily="34" charset="0"/>
                <a:cs typeface="Calibri" panose="020F0502020204030204" pitchFamily="34" charset="0"/>
              </a:rPr>
              <a:t> Sont pris en compte pour le </a:t>
            </a:r>
            <a:r>
              <a:rPr lang="fr-FR" i="1" u="sng" dirty="0">
                <a:ea typeface="Calibri" panose="020F0502020204030204" pitchFamily="34" charset="0"/>
                <a:cs typeface="Calibri" panose="020F0502020204030204" pitchFamily="34" charset="0"/>
              </a:rPr>
              <a:t>renouvellement de l’autorisation les résultats des évaluations</a:t>
            </a:r>
            <a:r>
              <a:rPr lang="fr-FR" i="1" dirty="0">
                <a:ea typeface="Calibri" panose="020F0502020204030204" pitchFamily="34" charset="0"/>
                <a:cs typeface="Calibri" panose="020F0502020204030204" pitchFamily="34" charset="0"/>
              </a:rPr>
              <a:t> mentionnés au premier alinéa de l’article L.313-1 transmis conformément à la programmation visés au premier alinéa du présent article dans la période comprise entre la date de l’autorisation ou de son renouvellement et au plus tard deux ans avant la date de fin de l’autorisation » (alinéa 3).</a:t>
            </a:r>
          </a:p>
          <a:p>
            <a:endParaRPr lang="fr-FR" dirty="0">
              <a:solidFill>
                <a:schemeClr val="accent1"/>
              </a:solidFill>
            </a:endParaRPr>
          </a:p>
          <a:p>
            <a:endParaRPr lang="fr-FR" dirty="0" smtClean="0">
              <a:solidFill>
                <a:schemeClr val="accent1"/>
              </a:solidFill>
            </a:endParaRPr>
          </a:p>
          <a:p>
            <a:endParaRPr lang="fr-FR" dirty="0">
              <a:solidFill>
                <a:schemeClr val="accent1"/>
              </a:solidFill>
            </a:endParaRPr>
          </a:p>
        </p:txBody>
      </p:sp>
    </p:spTree>
    <p:extLst>
      <p:ext uri="{BB962C8B-B14F-4D97-AF65-F5344CB8AC3E}">
        <p14:creationId xmlns:p14="http://schemas.microsoft.com/office/powerpoint/2010/main" val="659168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01" y="244460"/>
            <a:ext cx="11834594" cy="4524315"/>
          </a:xfrm>
          <a:prstGeom prst="rect">
            <a:avLst/>
          </a:prstGeom>
        </p:spPr>
        <p:txBody>
          <a:bodyPr wrap="square">
            <a:spAutoFit/>
          </a:bodyPr>
          <a:lstStyle/>
          <a:p>
            <a:r>
              <a:rPr lang="fr-FR" b="1" dirty="0" smtClean="0">
                <a:solidFill>
                  <a:schemeClr val="accent1"/>
                </a:solidFill>
              </a:rPr>
              <a:t>Le rythme des évaluations</a:t>
            </a:r>
          </a:p>
          <a:p>
            <a:endParaRPr lang="fr-FR" b="1" dirty="0">
              <a:solidFill>
                <a:schemeClr val="accent1"/>
              </a:solidFill>
              <a:ea typeface="Calibri" panose="020F0502020204030204" pitchFamily="34" charset="0"/>
              <a:cs typeface="Calibri" panose="020F0502020204030204" pitchFamily="34" charset="0"/>
            </a:endParaRPr>
          </a:p>
          <a:p>
            <a:r>
              <a:rPr lang="fr-FR" dirty="0" smtClean="0">
                <a:ea typeface="Calibri" panose="020F0502020204030204" pitchFamily="34" charset="0"/>
                <a:cs typeface="Calibri" panose="020F0502020204030204" pitchFamily="34" charset="0"/>
              </a:rPr>
              <a:t>Le </a:t>
            </a:r>
            <a:r>
              <a:rPr lang="fr-FR" dirty="0">
                <a:ea typeface="Calibri" panose="020F0502020204030204" pitchFamily="34" charset="0"/>
                <a:cs typeface="Calibri" panose="020F0502020204030204" pitchFamily="34" charset="0"/>
              </a:rPr>
              <a:t>calendrier des évaluations est posé par les décrets du 12 novembre 2021 et du 26 avril 2022.</a:t>
            </a:r>
            <a:endParaRPr lang="fr-FR" i="1" dirty="0">
              <a:ea typeface="Calibri" panose="020F0502020204030204" pitchFamily="34" charset="0"/>
              <a:cs typeface="Calibri" panose="020F0502020204030204" pitchFamily="34" charset="0"/>
            </a:endParaRPr>
          </a:p>
          <a:p>
            <a:pPr marL="735330" indent="-285750" algn="just">
              <a:spcAft>
                <a:spcPts val="0"/>
              </a:spcAft>
              <a:buFont typeface="Arial" panose="020B0604020202020204" pitchFamily="34" charset="0"/>
              <a:buChar char="•"/>
            </a:pPr>
            <a:r>
              <a:rPr lang="fr-FR" dirty="0">
                <a:ea typeface="Calibri" panose="020F0502020204030204" pitchFamily="34" charset="0"/>
                <a:cs typeface="Calibri" panose="020F0502020204030204" pitchFamily="34" charset="0"/>
              </a:rPr>
              <a:t>La première programmation pluriannuelle des évaluations prévue au 1</a:t>
            </a:r>
            <a:r>
              <a:rPr lang="fr-FR" baseline="30000" dirty="0">
                <a:ea typeface="Calibri" panose="020F0502020204030204" pitchFamily="34" charset="0"/>
                <a:cs typeface="Calibri" panose="020F0502020204030204" pitchFamily="34" charset="0"/>
              </a:rPr>
              <a:t>er</a:t>
            </a:r>
            <a:r>
              <a:rPr lang="fr-FR" dirty="0">
                <a:ea typeface="Calibri" panose="020F0502020204030204" pitchFamily="34" charset="0"/>
                <a:cs typeface="Calibri" panose="020F0502020204030204" pitchFamily="34" charset="0"/>
              </a:rPr>
              <a:t> alinéa de l’article D.312-204 du CASF est arrêtée au plus tard le 1</a:t>
            </a:r>
            <a:r>
              <a:rPr lang="fr-FR" baseline="30000" dirty="0">
                <a:ea typeface="Calibri" panose="020F0502020204030204" pitchFamily="34" charset="0"/>
                <a:cs typeface="Calibri" panose="020F0502020204030204" pitchFamily="34" charset="0"/>
              </a:rPr>
              <a:t>er</a:t>
            </a:r>
            <a:r>
              <a:rPr lang="fr-FR" dirty="0">
                <a:ea typeface="Calibri" panose="020F0502020204030204" pitchFamily="34" charset="0"/>
                <a:cs typeface="Calibri" panose="020F0502020204030204" pitchFamily="34" charset="0"/>
              </a:rPr>
              <a:t> octobre 2022 par l’autorité ou, conjointement, les autorités ayant délivré l’autorisation et détermine le rythme des évaluations du 1</a:t>
            </a:r>
            <a:r>
              <a:rPr lang="fr-FR" baseline="30000" dirty="0">
                <a:ea typeface="Calibri" panose="020F0502020204030204" pitchFamily="34" charset="0"/>
                <a:cs typeface="Calibri" panose="020F0502020204030204" pitchFamily="34" charset="0"/>
              </a:rPr>
              <a:t>er</a:t>
            </a:r>
            <a:r>
              <a:rPr lang="fr-FR" dirty="0">
                <a:ea typeface="Calibri" panose="020F0502020204030204" pitchFamily="34" charset="0"/>
                <a:cs typeface="Calibri" panose="020F0502020204030204" pitchFamily="34" charset="0"/>
              </a:rPr>
              <a:t> juillet 2023 au 31 décembre 2027.</a:t>
            </a:r>
          </a:p>
          <a:p>
            <a:pPr marL="735330" indent="-285750" algn="just">
              <a:spcAft>
                <a:spcPts val="0"/>
              </a:spcAft>
              <a:buFont typeface="Arial" panose="020B0604020202020204" pitchFamily="34" charset="0"/>
              <a:buChar char="•"/>
            </a:pPr>
            <a:r>
              <a:rPr lang="fr-FR" i="1" dirty="0">
                <a:ea typeface="Calibri" panose="020F0502020204030204" pitchFamily="34" charset="0"/>
                <a:cs typeface="Calibri" panose="020F0502020204030204" pitchFamily="34" charset="0"/>
              </a:rPr>
              <a:t>« Pour les établissements et services ayant conclu avec les autorités compétentes un contrat pluriannuel d’objectifs et de moyens en application des article L.313-11, L.313-11-1, L.311-1162, L.313-12 et L.313-12-2, cette programmation est établie conformément aux calendriers d’évaluations prévus dans les contrats » : </a:t>
            </a:r>
            <a:r>
              <a:rPr lang="fr-FR" dirty="0">
                <a:ea typeface="Calibri" panose="020F0502020204030204" pitchFamily="34" charset="0"/>
                <a:cs typeface="Calibri" panose="020F0502020204030204" pitchFamily="34" charset="0"/>
              </a:rPr>
              <a:t>Article D.312-204 du CASF (alinéa 2).</a:t>
            </a:r>
          </a:p>
          <a:p>
            <a:pPr marL="735330" indent="-285750" algn="just">
              <a:spcAft>
                <a:spcPts val="0"/>
              </a:spcAft>
              <a:buFont typeface="Arial" panose="020B0604020202020204" pitchFamily="34" charset="0"/>
              <a:buChar char="•"/>
            </a:pPr>
            <a:r>
              <a:rPr lang="fr-FR" dirty="0">
                <a:ea typeface="Calibri" panose="020F0502020204030204" pitchFamily="34" charset="0"/>
                <a:cs typeface="Calibri" panose="020F0502020204030204" pitchFamily="34" charset="0"/>
              </a:rPr>
              <a:t>Les ESSMS dont l’autorisation a été délivrée entre le 1</a:t>
            </a:r>
            <a:r>
              <a:rPr lang="fr-FR" baseline="30000" dirty="0">
                <a:ea typeface="Calibri" panose="020F0502020204030204" pitchFamily="34" charset="0"/>
                <a:cs typeface="Calibri" panose="020F0502020204030204" pitchFamily="34" charset="0"/>
              </a:rPr>
              <a:t>er</a:t>
            </a:r>
            <a:r>
              <a:rPr lang="fr-FR" dirty="0">
                <a:ea typeface="Calibri" panose="020F0502020204030204" pitchFamily="34" charset="0"/>
                <a:cs typeface="Calibri" panose="020F0502020204030204" pitchFamily="34" charset="0"/>
              </a:rPr>
              <a:t> janvier 2008 et le 31 décembre 2009 et qui n’ont pas transmis de rapport relatif à la seconde évaluation externe devront le faire au cours du premier semestre 2023, en respectant la nouvelle procédure. </a:t>
            </a:r>
          </a:p>
          <a:p>
            <a:endParaRPr lang="fr-FR" dirty="0" smtClean="0">
              <a:solidFill>
                <a:schemeClr val="accent1"/>
              </a:solidFill>
            </a:endParaRPr>
          </a:p>
          <a:p>
            <a:endParaRPr lang="fr-FR" dirty="0">
              <a:solidFill>
                <a:schemeClr val="accent1"/>
              </a:solidFill>
            </a:endParaRPr>
          </a:p>
          <a:p>
            <a:endParaRPr lang="fr-FR" dirty="0" smtClean="0">
              <a:solidFill>
                <a:schemeClr val="accent1"/>
              </a:solidFill>
            </a:endParaRPr>
          </a:p>
          <a:p>
            <a:endParaRPr lang="fr-FR" dirty="0">
              <a:solidFill>
                <a:schemeClr val="accent1"/>
              </a:solidFill>
            </a:endParaRPr>
          </a:p>
        </p:txBody>
      </p:sp>
      <p:pic>
        <p:nvPicPr>
          <p:cNvPr id="3" name="Imag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272" y="4161062"/>
            <a:ext cx="9440595" cy="157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371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01" y="244460"/>
            <a:ext cx="11834594" cy="3970318"/>
          </a:xfrm>
          <a:prstGeom prst="rect">
            <a:avLst/>
          </a:prstGeom>
        </p:spPr>
        <p:txBody>
          <a:bodyPr wrap="square">
            <a:spAutoFit/>
          </a:bodyPr>
          <a:lstStyle/>
          <a:p>
            <a:r>
              <a:rPr lang="fr-FR" b="1" dirty="0" smtClean="0">
                <a:solidFill>
                  <a:schemeClr val="accent1"/>
                </a:solidFill>
              </a:rPr>
              <a:t>La démarche d’amélioration continue de la qualité</a:t>
            </a:r>
          </a:p>
          <a:p>
            <a:endParaRPr lang="fr-FR" b="1" dirty="0">
              <a:solidFill>
                <a:schemeClr val="accent1"/>
              </a:solidFill>
              <a:ea typeface="Calibri" panose="020F0502020204030204" pitchFamily="34" charset="0"/>
              <a:cs typeface="Calibri" panose="020F0502020204030204" pitchFamily="34" charset="0"/>
            </a:endParaRPr>
          </a:p>
          <a:p>
            <a:r>
              <a:rPr lang="fr-FR" dirty="0" smtClean="0">
                <a:ea typeface="Calibri" panose="020F0502020204030204" pitchFamily="34" charset="0"/>
                <a:cs typeface="Calibri" panose="020F0502020204030204" pitchFamily="34" charset="0"/>
              </a:rPr>
              <a:t>La </a:t>
            </a:r>
            <a:r>
              <a:rPr lang="fr-FR" dirty="0">
                <a:ea typeface="Calibri" panose="020F0502020204030204" pitchFamily="34" charset="0"/>
                <a:cs typeface="Calibri" panose="020F0502020204030204" pitchFamily="34" charset="0"/>
              </a:rPr>
              <a:t>procédure d’évaluation des établissements et services sociaux et médico-sociaux apporte des précisions sur la mise en œuvre de la démarche d’amélioration continue de la qualité : </a:t>
            </a:r>
            <a:endParaRPr lang="fr-FR" dirty="0" smtClean="0">
              <a:ea typeface="Calibri" panose="020F0502020204030204" pitchFamily="34" charset="0"/>
              <a:cs typeface="Calibri" panose="020F0502020204030204" pitchFamily="34" charset="0"/>
            </a:endParaRPr>
          </a:p>
          <a:p>
            <a:endParaRPr lang="fr-FR" dirty="0">
              <a:ea typeface="Calibri" panose="020F0502020204030204" pitchFamily="34" charset="0"/>
              <a:cs typeface="Calibri" panose="020F0502020204030204" pitchFamily="34" charset="0"/>
            </a:endParaRPr>
          </a:p>
          <a:p>
            <a:pPr marL="449580" algn="just">
              <a:spcAft>
                <a:spcPts val="0"/>
              </a:spcAft>
            </a:pPr>
            <a:r>
              <a:rPr lang="fr-FR" i="1" dirty="0">
                <a:ea typeface="Calibri" panose="020F0502020204030204" pitchFamily="34" charset="0"/>
                <a:cs typeface="Calibri" panose="020F0502020204030204" pitchFamily="34" charset="0"/>
              </a:rPr>
              <a:t>« Suite à l’expérience acquise depuis 2002 dans l’évaluation de la qualité en ESSMS et compte tenu de la révision du rythme des visites d’évaluation à une visite tous les 5 ans (article D.312-204 du CASF), l’élaboration et la transmission d’un rapport d’évaluation interne par l’ESSMS à l’(aux) autorité(s) compétente(s) ne sont plus exigées. </a:t>
            </a:r>
            <a:r>
              <a:rPr lang="fr-FR" i="1" u="sng" dirty="0">
                <a:ea typeface="Calibri" panose="020F0502020204030204" pitchFamily="34" charset="0"/>
                <a:cs typeface="Calibri" panose="020F0502020204030204" pitchFamily="34" charset="0"/>
              </a:rPr>
              <a:t>L’ESSMS devra mentionner, dans son rapport annuel d’activité </a:t>
            </a:r>
            <a:r>
              <a:rPr lang="fr-FR" i="1" dirty="0">
                <a:ea typeface="Calibri" panose="020F0502020204030204" pitchFamily="34" charset="0"/>
                <a:cs typeface="Calibri" panose="020F0502020204030204" pitchFamily="34" charset="0"/>
              </a:rPr>
              <a:t>(article D.312-203 du CASF), </a:t>
            </a:r>
            <a:r>
              <a:rPr lang="fr-FR" i="1" u="sng" dirty="0">
                <a:ea typeface="Calibri" panose="020F0502020204030204" pitchFamily="34" charset="0"/>
                <a:cs typeface="Calibri" panose="020F0502020204030204" pitchFamily="34" charset="0"/>
              </a:rPr>
              <a:t>les actions engagées dans le cadre de sa démarche d’amélioration continue de la </a:t>
            </a:r>
            <a:r>
              <a:rPr lang="fr-FR" i="1" u="sng" dirty="0" smtClean="0">
                <a:ea typeface="Calibri" panose="020F0502020204030204" pitchFamily="34" charset="0"/>
                <a:cs typeface="Calibri" panose="020F0502020204030204" pitchFamily="34" charset="0"/>
              </a:rPr>
              <a:t>qualité</a:t>
            </a:r>
            <a:r>
              <a:rPr lang="fr-FR" i="1" dirty="0" smtClean="0">
                <a:ea typeface="Calibri" panose="020F0502020204030204" pitchFamily="34" charset="0"/>
                <a:cs typeface="Calibri" panose="020F0502020204030204" pitchFamily="34" charset="0"/>
              </a:rPr>
              <a:t> ». </a:t>
            </a:r>
            <a:endParaRPr lang="fr-FR" i="1" dirty="0">
              <a:ea typeface="Calibri" panose="020F0502020204030204" pitchFamily="34" charset="0"/>
              <a:cs typeface="Calibri" panose="020F0502020204030204" pitchFamily="34" charset="0"/>
            </a:endParaRPr>
          </a:p>
          <a:p>
            <a:endParaRPr lang="fr-FR" dirty="0" smtClean="0">
              <a:solidFill>
                <a:schemeClr val="accent1"/>
              </a:solidFill>
            </a:endParaRPr>
          </a:p>
          <a:p>
            <a:endParaRPr lang="fr-FR" dirty="0">
              <a:solidFill>
                <a:schemeClr val="accent1"/>
              </a:solidFill>
            </a:endParaRPr>
          </a:p>
          <a:p>
            <a:endParaRPr lang="fr-FR" dirty="0" smtClean="0">
              <a:solidFill>
                <a:schemeClr val="accent1"/>
              </a:solidFill>
            </a:endParaRPr>
          </a:p>
          <a:p>
            <a:endParaRPr lang="fr-FR" dirty="0">
              <a:solidFill>
                <a:schemeClr val="accent1"/>
              </a:solidFill>
            </a:endParaRPr>
          </a:p>
        </p:txBody>
      </p:sp>
    </p:spTree>
    <p:extLst>
      <p:ext uri="{BB962C8B-B14F-4D97-AF65-F5344CB8AC3E}">
        <p14:creationId xmlns:p14="http://schemas.microsoft.com/office/powerpoint/2010/main" val="2558203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01" y="244460"/>
            <a:ext cx="11834594" cy="2031325"/>
          </a:xfrm>
          <a:prstGeom prst="rect">
            <a:avLst/>
          </a:prstGeom>
        </p:spPr>
        <p:txBody>
          <a:bodyPr wrap="square">
            <a:spAutoFit/>
          </a:bodyPr>
          <a:lstStyle/>
          <a:p>
            <a:r>
              <a:rPr lang="fr-FR" b="1" dirty="0" smtClean="0">
                <a:solidFill>
                  <a:schemeClr val="accent1"/>
                </a:solidFill>
              </a:rPr>
              <a:t>Le manuel d’évaluation HAS</a:t>
            </a:r>
          </a:p>
          <a:p>
            <a:endParaRPr lang="fr-FR" b="1" dirty="0">
              <a:solidFill>
                <a:schemeClr val="accent1"/>
              </a:solidFill>
              <a:ea typeface="Calibri" panose="020F0502020204030204" pitchFamily="34" charset="0"/>
              <a:cs typeface="Calibri" panose="020F0502020204030204" pitchFamily="34" charset="0"/>
            </a:endParaRPr>
          </a:p>
          <a:p>
            <a:r>
              <a:rPr lang="fr-FR" dirty="0" smtClean="0">
                <a:ea typeface="Calibri" panose="020F0502020204030204" pitchFamily="34" charset="0"/>
                <a:cs typeface="Calibri" panose="020F0502020204030204" pitchFamily="34" charset="0"/>
              </a:rPr>
              <a:t>Le manuel d’évaluation se structure en :</a:t>
            </a:r>
          </a:p>
          <a:p>
            <a:endParaRPr lang="fr-FR" dirty="0" smtClean="0">
              <a:solidFill>
                <a:schemeClr val="accent1"/>
              </a:solidFill>
            </a:endParaRPr>
          </a:p>
          <a:p>
            <a:endParaRPr lang="fr-FR" dirty="0">
              <a:solidFill>
                <a:schemeClr val="accent1"/>
              </a:solidFill>
            </a:endParaRPr>
          </a:p>
          <a:p>
            <a:endParaRPr lang="fr-FR" dirty="0" smtClean="0">
              <a:solidFill>
                <a:schemeClr val="accent1"/>
              </a:solidFill>
            </a:endParaRPr>
          </a:p>
          <a:p>
            <a:endParaRPr lang="fr-FR" dirty="0">
              <a:solidFill>
                <a:schemeClr val="accent1"/>
              </a:solidFill>
            </a:endParaRPr>
          </a:p>
        </p:txBody>
      </p:sp>
      <p:graphicFrame>
        <p:nvGraphicFramePr>
          <p:cNvPr id="3" name="Diagramme 2"/>
          <p:cNvGraphicFramePr/>
          <p:nvPr>
            <p:extLst>
              <p:ext uri="{D42A27DB-BD31-4B8C-83A1-F6EECF244321}">
                <p14:modId xmlns:p14="http://schemas.microsoft.com/office/powerpoint/2010/main" val="2518612423"/>
              </p:ext>
            </p:extLst>
          </p:nvPr>
        </p:nvGraphicFramePr>
        <p:xfrm>
          <a:off x="102135" y="1260122"/>
          <a:ext cx="11897360" cy="4523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2485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01" y="244460"/>
            <a:ext cx="11834594" cy="2031325"/>
          </a:xfrm>
          <a:prstGeom prst="rect">
            <a:avLst/>
          </a:prstGeom>
        </p:spPr>
        <p:txBody>
          <a:bodyPr wrap="square">
            <a:spAutoFit/>
          </a:bodyPr>
          <a:lstStyle/>
          <a:p>
            <a:r>
              <a:rPr lang="fr-FR" b="1" dirty="0" smtClean="0">
                <a:solidFill>
                  <a:schemeClr val="accent1"/>
                </a:solidFill>
              </a:rPr>
              <a:t>Le manuel d’évaluation HAS</a:t>
            </a:r>
          </a:p>
          <a:p>
            <a:endParaRPr lang="fr-FR" b="1" dirty="0">
              <a:solidFill>
                <a:schemeClr val="accent1"/>
              </a:solidFill>
              <a:ea typeface="Calibri" panose="020F0502020204030204" pitchFamily="34" charset="0"/>
              <a:cs typeface="Calibri" panose="020F0502020204030204" pitchFamily="34" charset="0"/>
            </a:endParaRPr>
          </a:p>
          <a:p>
            <a:r>
              <a:rPr lang="fr-FR" dirty="0" smtClean="0">
                <a:ea typeface="Calibri" panose="020F0502020204030204" pitchFamily="34" charset="0"/>
                <a:cs typeface="Calibri" panose="020F0502020204030204" pitchFamily="34" charset="0"/>
              </a:rPr>
              <a:t>Les 3 chapitres du manuel d’évaluation sont les suivants :</a:t>
            </a:r>
          </a:p>
          <a:p>
            <a:endParaRPr lang="fr-FR" dirty="0" smtClean="0">
              <a:solidFill>
                <a:schemeClr val="accent1"/>
              </a:solidFill>
            </a:endParaRPr>
          </a:p>
          <a:p>
            <a:endParaRPr lang="fr-FR" dirty="0">
              <a:solidFill>
                <a:schemeClr val="accent1"/>
              </a:solidFill>
            </a:endParaRPr>
          </a:p>
          <a:p>
            <a:endParaRPr lang="fr-FR" dirty="0" smtClean="0">
              <a:solidFill>
                <a:schemeClr val="accent1"/>
              </a:solidFill>
            </a:endParaRPr>
          </a:p>
          <a:p>
            <a:endParaRPr lang="fr-FR" dirty="0">
              <a:solidFill>
                <a:schemeClr val="accent1"/>
              </a:solidFill>
            </a:endParaRPr>
          </a:p>
        </p:txBody>
      </p:sp>
      <p:graphicFrame>
        <p:nvGraphicFramePr>
          <p:cNvPr id="4" name="Diagramme 3"/>
          <p:cNvGraphicFramePr/>
          <p:nvPr>
            <p:extLst>
              <p:ext uri="{D42A27DB-BD31-4B8C-83A1-F6EECF244321}">
                <p14:modId xmlns:p14="http://schemas.microsoft.com/office/powerpoint/2010/main" val="3709257506"/>
              </p:ext>
            </p:extLst>
          </p:nvPr>
        </p:nvGraphicFramePr>
        <p:xfrm>
          <a:off x="0" y="1354181"/>
          <a:ext cx="11697721" cy="4703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29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901" y="244460"/>
            <a:ext cx="11834594" cy="2031325"/>
          </a:xfrm>
          <a:prstGeom prst="rect">
            <a:avLst/>
          </a:prstGeom>
        </p:spPr>
        <p:txBody>
          <a:bodyPr wrap="square">
            <a:spAutoFit/>
          </a:bodyPr>
          <a:lstStyle/>
          <a:p>
            <a:r>
              <a:rPr lang="fr-FR" b="1" dirty="0" smtClean="0">
                <a:solidFill>
                  <a:schemeClr val="accent1"/>
                </a:solidFill>
              </a:rPr>
              <a:t>Le manuel d’évaluation HAS</a:t>
            </a:r>
          </a:p>
          <a:p>
            <a:endParaRPr lang="fr-FR" b="1" dirty="0">
              <a:solidFill>
                <a:schemeClr val="accent1"/>
              </a:solidFill>
              <a:ea typeface="Calibri" panose="020F0502020204030204" pitchFamily="34" charset="0"/>
              <a:cs typeface="Calibri" panose="020F0502020204030204" pitchFamily="34" charset="0"/>
            </a:endParaRPr>
          </a:p>
          <a:p>
            <a:r>
              <a:rPr lang="fr-FR" dirty="0" smtClean="0">
                <a:ea typeface="Calibri" panose="020F0502020204030204" pitchFamily="34" charset="0"/>
                <a:cs typeface="Calibri" panose="020F0502020204030204" pitchFamily="34" charset="0"/>
              </a:rPr>
              <a:t>Les  9 chapitres du référentiel sont les suivants :</a:t>
            </a:r>
          </a:p>
          <a:p>
            <a:endParaRPr lang="fr-FR" dirty="0" smtClean="0">
              <a:solidFill>
                <a:schemeClr val="accent1"/>
              </a:solidFill>
            </a:endParaRPr>
          </a:p>
          <a:p>
            <a:endParaRPr lang="fr-FR" dirty="0">
              <a:solidFill>
                <a:schemeClr val="accent1"/>
              </a:solidFill>
            </a:endParaRPr>
          </a:p>
          <a:p>
            <a:endParaRPr lang="fr-FR" dirty="0" smtClean="0">
              <a:solidFill>
                <a:schemeClr val="accent1"/>
              </a:solidFill>
            </a:endParaRPr>
          </a:p>
          <a:p>
            <a:endParaRPr lang="fr-FR" dirty="0">
              <a:solidFill>
                <a:schemeClr val="accent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1164510222"/>
              </p:ext>
            </p:extLst>
          </p:nvPr>
        </p:nvGraphicFramePr>
        <p:xfrm>
          <a:off x="164901" y="1670122"/>
          <a:ext cx="11736000" cy="4238830"/>
        </p:xfrm>
        <a:graphic>
          <a:graphicData uri="http://schemas.openxmlformats.org/drawingml/2006/table">
            <a:tbl>
              <a:tblPr firstRow="1" bandRow="1">
                <a:tableStyleId>{5C22544A-7EE6-4342-B048-85BDC9FD1C3A}</a:tableStyleId>
              </a:tblPr>
              <a:tblGrid>
                <a:gridCol w="7848000">
                  <a:extLst>
                    <a:ext uri="{9D8B030D-6E8A-4147-A177-3AD203B41FA5}">
                      <a16:colId xmlns:a16="http://schemas.microsoft.com/office/drawing/2014/main" val="3959821096"/>
                    </a:ext>
                  </a:extLst>
                </a:gridCol>
                <a:gridCol w="1296000">
                  <a:extLst>
                    <a:ext uri="{9D8B030D-6E8A-4147-A177-3AD203B41FA5}">
                      <a16:colId xmlns:a16="http://schemas.microsoft.com/office/drawing/2014/main" val="3600435003"/>
                    </a:ext>
                  </a:extLst>
                </a:gridCol>
                <a:gridCol w="1296000">
                  <a:extLst>
                    <a:ext uri="{9D8B030D-6E8A-4147-A177-3AD203B41FA5}">
                      <a16:colId xmlns:a16="http://schemas.microsoft.com/office/drawing/2014/main" val="2435159505"/>
                    </a:ext>
                  </a:extLst>
                </a:gridCol>
                <a:gridCol w="1296000">
                  <a:extLst>
                    <a:ext uri="{9D8B030D-6E8A-4147-A177-3AD203B41FA5}">
                      <a16:colId xmlns:a16="http://schemas.microsoft.com/office/drawing/2014/main" val="1423538179"/>
                    </a:ext>
                  </a:extLst>
                </a:gridCol>
              </a:tblGrid>
              <a:tr h="423883">
                <a:tc>
                  <a:txBody>
                    <a:bodyPr/>
                    <a:lstStyle/>
                    <a:p>
                      <a:pPr algn="ctr"/>
                      <a:r>
                        <a:rPr lang="fr-FR" dirty="0" smtClean="0"/>
                        <a:t>Thématiques</a:t>
                      </a:r>
                      <a:endParaRPr lang="fr-FR" dirty="0"/>
                    </a:p>
                  </a:txBody>
                  <a:tcPr anchor="ctr"/>
                </a:tc>
                <a:tc>
                  <a:txBody>
                    <a:bodyPr/>
                    <a:lstStyle/>
                    <a:p>
                      <a:pPr algn="ctr"/>
                      <a:r>
                        <a:rPr lang="fr-FR" dirty="0" smtClean="0"/>
                        <a:t>Chapitre 1</a:t>
                      </a:r>
                      <a:endParaRPr lang="fr-FR" dirty="0"/>
                    </a:p>
                  </a:txBody>
                  <a:tcPr anchor="ctr"/>
                </a:tc>
                <a:tc>
                  <a:txBody>
                    <a:bodyPr/>
                    <a:lstStyle/>
                    <a:p>
                      <a:pPr algn="ctr"/>
                      <a:r>
                        <a:rPr lang="fr-FR" dirty="0" smtClean="0"/>
                        <a:t>Chapitre 2</a:t>
                      </a:r>
                      <a:endParaRPr lang="fr-FR" dirty="0"/>
                    </a:p>
                  </a:txBody>
                  <a:tcPr anchor="ctr"/>
                </a:tc>
                <a:tc>
                  <a:txBody>
                    <a:bodyPr/>
                    <a:lstStyle/>
                    <a:p>
                      <a:pPr algn="ctr"/>
                      <a:r>
                        <a:rPr lang="fr-FR" dirty="0" smtClean="0"/>
                        <a:t>Chapitre 3</a:t>
                      </a:r>
                      <a:endParaRPr lang="fr-FR" dirty="0"/>
                    </a:p>
                  </a:txBody>
                  <a:tcPr anchor="ctr"/>
                </a:tc>
                <a:extLst>
                  <a:ext uri="{0D108BD9-81ED-4DB2-BD59-A6C34878D82A}">
                    <a16:rowId xmlns:a16="http://schemas.microsoft.com/office/drawing/2014/main" val="1837355303"/>
                  </a:ext>
                </a:extLst>
              </a:tr>
              <a:tr h="423883">
                <a:tc>
                  <a:txBody>
                    <a:bodyPr/>
                    <a:lstStyle/>
                    <a:p>
                      <a:r>
                        <a:rPr lang="fr-FR" sz="1700" dirty="0" smtClean="0"/>
                        <a:t>La bientraitance et l’éthique</a:t>
                      </a:r>
                      <a:endParaRPr lang="fr-FR" sz="1700" dirty="0"/>
                    </a:p>
                  </a:txBody>
                  <a:tcP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a:p>
                  </a:txBody>
                  <a:tcPr anchor="ctr"/>
                </a:tc>
                <a:extLst>
                  <a:ext uri="{0D108BD9-81ED-4DB2-BD59-A6C34878D82A}">
                    <a16:rowId xmlns:a16="http://schemas.microsoft.com/office/drawing/2014/main" val="764588756"/>
                  </a:ext>
                </a:extLst>
              </a:tr>
              <a:tr h="423883">
                <a:tc>
                  <a:txBody>
                    <a:bodyPr/>
                    <a:lstStyle/>
                    <a:p>
                      <a:r>
                        <a:rPr lang="fr-FR" sz="1700" dirty="0" smtClean="0"/>
                        <a:t>Les droits de la personne</a:t>
                      </a:r>
                    </a:p>
                  </a:txBody>
                  <a:tcP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a:p>
                  </a:txBody>
                  <a:tcPr anchor="ctr"/>
                </a:tc>
                <a:extLst>
                  <a:ext uri="{0D108BD9-81ED-4DB2-BD59-A6C34878D82A}">
                    <a16:rowId xmlns:a16="http://schemas.microsoft.com/office/drawing/2014/main" val="3388006511"/>
                  </a:ext>
                </a:extLst>
              </a:tr>
              <a:tr h="423883">
                <a:tc>
                  <a:txBody>
                    <a:bodyPr/>
                    <a:lstStyle/>
                    <a:p>
                      <a:r>
                        <a:rPr lang="fr-FR" sz="1700" dirty="0" smtClean="0"/>
                        <a:t>L’expression et la participation de la personne</a:t>
                      </a:r>
                      <a:endParaRPr lang="fr-FR" sz="1700" dirty="0"/>
                    </a:p>
                  </a:txBody>
                  <a:tcP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a:p>
                  </a:txBody>
                  <a:tcPr anchor="ctr"/>
                </a:tc>
                <a:extLst>
                  <a:ext uri="{0D108BD9-81ED-4DB2-BD59-A6C34878D82A}">
                    <a16:rowId xmlns:a16="http://schemas.microsoft.com/office/drawing/2014/main" val="1920129481"/>
                  </a:ext>
                </a:extLst>
              </a:tr>
              <a:tr h="423883">
                <a:tc>
                  <a:txBody>
                    <a:bodyPr/>
                    <a:lstStyle/>
                    <a:p>
                      <a:r>
                        <a:rPr lang="fr-FR" sz="1700" dirty="0" smtClean="0"/>
                        <a:t>La </a:t>
                      </a:r>
                      <a:r>
                        <a:rPr lang="fr-FR" sz="1700" dirty="0" err="1" smtClean="0"/>
                        <a:t>co</a:t>
                      </a:r>
                      <a:r>
                        <a:rPr lang="fr-FR" sz="1700" dirty="0" smtClean="0"/>
                        <a:t>-construction</a:t>
                      </a:r>
                      <a:r>
                        <a:rPr lang="fr-FR" sz="1700" baseline="0" dirty="0" smtClean="0"/>
                        <a:t> et la personnalisation du projet d’accompagnement</a:t>
                      </a:r>
                      <a:endParaRPr lang="fr-FR" sz="1700" dirty="0"/>
                    </a:p>
                  </a:txBody>
                  <a:tcP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663627088"/>
                  </a:ext>
                </a:extLst>
              </a:tr>
              <a:tr h="423883">
                <a:tc>
                  <a:txBody>
                    <a:bodyPr/>
                    <a:lstStyle/>
                    <a:p>
                      <a:r>
                        <a:rPr lang="fr-FR" sz="1700" dirty="0" smtClean="0"/>
                        <a:t>L’accompagnement à l’autonomie</a:t>
                      </a:r>
                    </a:p>
                  </a:txBody>
                  <a:tcPr/>
                </a:tc>
                <a:tc>
                  <a:txBody>
                    <a:bodyPr/>
                    <a:lstStyle/>
                    <a:p>
                      <a:pPr algn="ctr"/>
                      <a:endParaRPr lang="fr-FR"/>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2944872913"/>
                  </a:ext>
                </a:extLst>
              </a:tr>
              <a:tr h="423883">
                <a:tc>
                  <a:txBody>
                    <a:bodyPr/>
                    <a:lstStyle/>
                    <a:p>
                      <a:r>
                        <a:rPr lang="fr-FR" sz="1700" dirty="0" smtClean="0"/>
                        <a:t>L’accompagnement à la santé</a:t>
                      </a:r>
                      <a:endParaRPr lang="fr-FR" sz="1700" dirty="0"/>
                    </a:p>
                  </a:txBody>
                  <a:tcP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a:p>
                  </a:txBody>
                  <a:tcPr anchor="ctr"/>
                </a:tc>
                <a:extLst>
                  <a:ext uri="{0D108BD9-81ED-4DB2-BD59-A6C34878D82A}">
                    <a16:rowId xmlns:a16="http://schemas.microsoft.com/office/drawing/2014/main" val="4277140291"/>
                  </a:ext>
                </a:extLst>
              </a:tr>
              <a:tr h="423883">
                <a:tc>
                  <a:txBody>
                    <a:bodyPr/>
                    <a:lstStyle/>
                    <a:p>
                      <a:pPr algn="l"/>
                      <a:r>
                        <a:rPr lang="fr-FR" sz="1700" dirty="0" smtClean="0"/>
                        <a:t>La continuité et la fluidité des parcours des personnes</a:t>
                      </a:r>
                      <a:endParaRPr lang="fr-FR" sz="1700" dirty="0"/>
                    </a:p>
                  </a:txBody>
                  <a:tcPr/>
                </a:tc>
                <a:tc>
                  <a:txBody>
                    <a:bodyPr/>
                    <a:lstStyle/>
                    <a:p>
                      <a:pPr algn="ctr"/>
                      <a:endParaRPr lang="fr-FR"/>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4139963621"/>
                  </a:ext>
                </a:extLst>
              </a:tr>
              <a:tr h="423883">
                <a:tc>
                  <a:txBody>
                    <a:bodyPr/>
                    <a:lstStyle/>
                    <a:p>
                      <a:r>
                        <a:rPr lang="fr-FR" sz="1700" dirty="0" smtClean="0"/>
                        <a:t>La politique ressources</a:t>
                      </a:r>
                      <a:r>
                        <a:rPr lang="fr-FR" sz="1700" baseline="0" dirty="0" smtClean="0"/>
                        <a:t> humaines</a:t>
                      </a:r>
                      <a:endParaRPr lang="fr-FR" sz="1700" dirty="0"/>
                    </a:p>
                  </a:txBody>
                  <a:tcPr/>
                </a:tc>
                <a:tc>
                  <a:txBody>
                    <a:bodyPr/>
                    <a:lstStyle/>
                    <a:p>
                      <a:pPr algn="ctr"/>
                      <a:endParaRPr lang="fr-FR"/>
                    </a:p>
                  </a:txBody>
                  <a:tcPr anchor="ctr"/>
                </a:tc>
                <a:tc>
                  <a:txBody>
                    <a:bodyPr/>
                    <a:lstStyle/>
                    <a:p>
                      <a:pPr algn="ctr"/>
                      <a:endParaRPr lang="fr-FR"/>
                    </a:p>
                  </a:txBody>
                  <a:tcPr anchor="ctr"/>
                </a:tc>
                <a:tc>
                  <a:txBody>
                    <a:bodyPr/>
                    <a:lstStyle/>
                    <a:p>
                      <a:pPr algn="ctr"/>
                      <a:endParaRPr lang="fr-FR" dirty="0"/>
                    </a:p>
                  </a:txBody>
                  <a:tcPr anchor="ctr"/>
                </a:tc>
                <a:extLst>
                  <a:ext uri="{0D108BD9-81ED-4DB2-BD59-A6C34878D82A}">
                    <a16:rowId xmlns:a16="http://schemas.microsoft.com/office/drawing/2014/main" val="662119346"/>
                  </a:ext>
                </a:extLst>
              </a:tr>
              <a:tr h="423883">
                <a:tc>
                  <a:txBody>
                    <a:bodyPr/>
                    <a:lstStyle/>
                    <a:p>
                      <a:r>
                        <a:rPr lang="fr-FR" sz="1700" dirty="0" smtClean="0"/>
                        <a:t>La démarche qualité et gestion des risques </a:t>
                      </a:r>
                      <a:endParaRPr lang="fr-FR" sz="1700" dirty="0"/>
                    </a:p>
                  </a:txBody>
                  <a:tcPr/>
                </a:tc>
                <a:tc>
                  <a:txBody>
                    <a:bodyPr/>
                    <a:lstStyle/>
                    <a:p>
                      <a:pPr algn="ctr"/>
                      <a:endParaRPr lang="fr-FR" dirty="0"/>
                    </a:p>
                  </a:txBody>
                  <a:tcPr anchor="ctr"/>
                </a:tc>
                <a:tc>
                  <a:txBody>
                    <a:bodyPr/>
                    <a:lstStyle/>
                    <a:p>
                      <a:pPr algn="ctr"/>
                      <a:endParaRPr lang="fr-FR" dirty="0"/>
                    </a:p>
                  </a:txBody>
                  <a:tcPr anchor="ctr"/>
                </a:tc>
                <a:tc>
                  <a:txBody>
                    <a:bodyPr/>
                    <a:lstStyle/>
                    <a:p>
                      <a:pPr algn="ctr"/>
                      <a:endParaRPr lang="fr-FR" dirty="0"/>
                    </a:p>
                  </a:txBody>
                  <a:tcPr anchor="ctr"/>
                </a:tc>
                <a:extLst>
                  <a:ext uri="{0D108BD9-81ED-4DB2-BD59-A6C34878D82A}">
                    <a16:rowId xmlns:a16="http://schemas.microsoft.com/office/drawing/2014/main" val="375954584"/>
                  </a:ext>
                </a:extLst>
              </a:tr>
            </a:tbl>
          </a:graphicData>
        </a:graphic>
      </p:graphicFrame>
      <p:sp>
        <p:nvSpPr>
          <p:cNvPr id="6" name="Multiplication 5"/>
          <p:cNvSpPr/>
          <p:nvPr/>
        </p:nvSpPr>
        <p:spPr>
          <a:xfrm>
            <a:off x="8446414" y="2997724"/>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Multiplication 6"/>
          <p:cNvSpPr/>
          <p:nvPr/>
        </p:nvSpPr>
        <p:spPr>
          <a:xfrm>
            <a:off x="8446413" y="4626062"/>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Multiplication 7"/>
          <p:cNvSpPr/>
          <p:nvPr/>
        </p:nvSpPr>
        <p:spPr>
          <a:xfrm>
            <a:off x="8446413" y="4159249"/>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Multiplication 8"/>
          <p:cNvSpPr/>
          <p:nvPr/>
        </p:nvSpPr>
        <p:spPr>
          <a:xfrm>
            <a:off x="8446412" y="3753897"/>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Multiplication 9"/>
          <p:cNvSpPr/>
          <p:nvPr/>
        </p:nvSpPr>
        <p:spPr>
          <a:xfrm>
            <a:off x="8446411" y="3375810"/>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Multiplication 10"/>
          <p:cNvSpPr/>
          <p:nvPr/>
        </p:nvSpPr>
        <p:spPr>
          <a:xfrm>
            <a:off x="8446410" y="2106526"/>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Multiplication 11"/>
          <p:cNvSpPr/>
          <p:nvPr/>
        </p:nvSpPr>
        <p:spPr>
          <a:xfrm>
            <a:off x="8446410" y="2524859"/>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Multiplication 12"/>
          <p:cNvSpPr/>
          <p:nvPr/>
        </p:nvSpPr>
        <p:spPr>
          <a:xfrm>
            <a:off x="11031084" y="2106526"/>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Multiplication 13"/>
          <p:cNvSpPr/>
          <p:nvPr/>
        </p:nvSpPr>
        <p:spPr>
          <a:xfrm>
            <a:off x="9637459" y="2106526"/>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Multiplication 14"/>
          <p:cNvSpPr/>
          <p:nvPr/>
        </p:nvSpPr>
        <p:spPr>
          <a:xfrm>
            <a:off x="9637458" y="2542930"/>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Multiplication 15"/>
          <p:cNvSpPr/>
          <p:nvPr/>
        </p:nvSpPr>
        <p:spPr>
          <a:xfrm>
            <a:off x="11031083" y="2542930"/>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Multiplication 16"/>
          <p:cNvSpPr/>
          <p:nvPr/>
        </p:nvSpPr>
        <p:spPr>
          <a:xfrm>
            <a:off x="9637457" y="3001979"/>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Multiplication 17"/>
          <p:cNvSpPr/>
          <p:nvPr/>
        </p:nvSpPr>
        <p:spPr>
          <a:xfrm>
            <a:off x="11031083" y="2970458"/>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Multiplication 18"/>
          <p:cNvSpPr/>
          <p:nvPr/>
        </p:nvSpPr>
        <p:spPr>
          <a:xfrm>
            <a:off x="9637457" y="3388440"/>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Multiplication 19"/>
          <p:cNvSpPr/>
          <p:nvPr/>
        </p:nvSpPr>
        <p:spPr>
          <a:xfrm>
            <a:off x="11031080" y="3375810"/>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Multiplication 20"/>
          <p:cNvSpPr/>
          <p:nvPr/>
        </p:nvSpPr>
        <p:spPr>
          <a:xfrm>
            <a:off x="11009032" y="5502405"/>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Multiplication 21"/>
          <p:cNvSpPr/>
          <p:nvPr/>
        </p:nvSpPr>
        <p:spPr>
          <a:xfrm>
            <a:off x="11009031" y="5004148"/>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Multiplication 22"/>
          <p:cNvSpPr/>
          <p:nvPr/>
        </p:nvSpPr>
        <p:spPr>
          <a:xfrm>
            <a:off x="11031079" y="4240998"/>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Multiplication 23"/>
          <p:cNvSpPr/>
          <p:nvPr/>
        </p:nvSpPr>
        <p:spPr>
          <a:xfrm>
            <a:off x="11031079" y="3821398"/>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Multiplication 24"/>
          <p:cNvSpPr/>
          <p:nvPr/>
        </p:nvSpPr>
        <p:spPr>
          <a:xfrm>
            <a:off x="9637456" y="4650605"/>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Multiplication 25"/>
          <p:cNvSpPr/>
          <p:nvPr/>
        </p:nvSpPr>
        <p:spPr>
          <a:xfrm>
            <a:off x="9629173" y="3821495"/>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Multiplication 26"/>
          <p:cNvSpPr/>
          <p:nvPr/>
        </p:nvSpPr>
        <p:spPr>
          <a:xfrm>
            <a:off x="9637456" y="4254539"/>
            <a:ext cx="612743" cy="405352"/>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52254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379" y="127882"/>
            <a:ext cx="11887200" cy="923330"/>
          </a:xfrm>
          <a:prstGeom prst="rect">
            <a:avLst/>
          </a:prstGeom>
        </p:spPr>
        <p:txBody>
          <a:bodyPr wrap="square">
            <a:spAutoFit/>
          </a:bodyPr>
          <a:lstStyle/>
          <a:p>
            <a:r>
              <a:rPr lang="fr-FR" b="1" dirty="0">
                <a:solidFill>
                  <a:schemeClr val="accent1"/>
                </a:solidFill>
              </a:rPr>
              <a:t>Le manuel d’évaluation HAS</a:t>
            </a:r>
          </a:p>
          <a:p>
            <a:endParaRPr lang="fr-FR" b="1" dirty="0">
              <a:solidFill>
                <a:schemeClr val="accent1"/>
              </a:solidFill>
              <a:ea typeface="Calibri" panose="020F0502020204030204" pitchFamily="34" charset="0"/>
              <a:cs typeface="Calibri" panose="020F0502020204030204" pitchFamily="34" charset="0"/>
            </a:endParaRPr>
          </a:p>
          <a:p>
            <a:r>
              <a:rPr lang="fr-FR" dirty="0">
                <a:ea typeface="Calibri" panose="020F0502020204030204" pitchFamily="34" charset="0"/>
                <a:cs typeface="Calibri" panose="020F0502020204030204" pitchFamily="34" charset="0"/>
              </a:rPr>
              <a:t>Les  </a:t>
            </a:r>
            <a:r>
              <a:rPr lang="fr-FR" dirty="0" smtClean="0">
                <a:ea typeface="Calibri" panose="020F0502020204030204" pitchFamily="34" charset="0"/>
                <a:cs typeface="Calibri" panose="020F0502020204030204" pitchFamily="34" charset="0"/>
              </a:rPr>
              <a:t>157 critères se déclinent de la manière suivante : </a:t>
            </a:r>
            <a:endParaRPr lang="fr-FR" dirty="0"/>
          </a:p>
        </p:txBody>
      </p:sp>
      <p:sp>
        <p:nvSpPr>
          <p:cNvPr id="3" name="Hexagone 2"/>
          <p:cNvSpPr/>
          <p:nvPr/>
        </p:nvSpPr>
        <p:spPr>
          <a:xfrm>
            <a:off x="694274" y="1758346"/>
            <a:ext cx="2837468" cy="1979628"/>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42 objectifs</a:t>
            </a:r>
          </a:p>
          <a:p>
            <a:pPr algn="ctr"/>
            <a:r>
              <a:rPr lang="fr-FR" dirty="0" smtClean="0"/>
              <a:t>déclinés en </a:t>
            </a:r>
          </a:p>
          <a:p>
            <a:pPr algn="ctr"/>
            <a:r>
              <a:rPr lang="fr-FR" b="1" dirty="0" smtClean="0"/>
              <a:t>157 critères</a:t>
            </a:r>
            <a:endParaRPr lang="fr-FR" b="1" dirty="0"/>
          </a:p>
        </p:txBody>
      </p:sp>
      <p:sp>
        <p:nvSpPr>
          <p:cNvPr id="4" name="Rectangle avec coins arrondis en diagonale 3"/>
          <p:cNvSpPr/>
          <p:nvPr/>
        </p:nvSpPr>
        <p:spPr>
          <a:xfrm>
            <a:off x="5532208" y="1758346"/>
            <a:ext cx="5508397" cy="197962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129 critères génériques </a:t>
            </a:r>
            <a:r>
              <a:rPr lang="fr-FR" dirty="0" smtClean="0"/>
              <a:t>(communs à tous les ESSMS)</a:t>
            </a:r>
          </a:p>
          <a:p>
            <a:pPr algn="ctr"/>
            <a:r>
              <a:rPr lang="fr-FR" b="1" dirty="0" smtClean="0"/>
              <a:t>28 critères spécifiques </a:t>
            </a:r>
            <a:r>
              <a:rPr lang="fr-FR" dirty="0" smtClean="0"/>
              <a:t>(applicables selon le secteur d’activité, le type de structure ou le public)</a:t>
            </a:r>
            <a:endParaRPr lang="fr-FR" dirty="0"/>
          </a:p>
        </p:txBody>
      </p:sp>
      <p:sp>
        <p:nvSpPr>
          <p:cNvPr id="5" name="Larme 4"/>
          <p:cNvSpPr/>
          <p:nvPr/>
        </p:nvSpPr>
        <p:spPr>
          <a:xfrm>
            <a:off x="916157" y="4445108"/>
            <a:ext cx="2615585" cy="1985436"/>
          </a:xfrm>
          <a:prstGeom prst="teardro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 niveaux d’exigences</a:t>
            </a:r>
            <a:endParaRPr lang="fr-FR" dirty="0"/>
          </a:p>
        </p:txBody>
      </p:sp>
      <p:sp>
        <p:nvSpPr>
          <p:cNvPr id="6" name="Rectangle avec coins rognés en diagonale 5"/>
          <p:cNvSpPr/>
          <p:nvPr/>
        </p:nvSpPr>
        <p:spPr>
          <a:xfrm>
            <a:off x="6770987" y="4445108"/>
            <a:ext cx="3638747" cy="178166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t>139 standards</a:t>
            </a:r>
          </a:p>
          <a:p>
            <a:pPr algn="ctr"/>
            <a:r>
              <a:rPr lang="fr-FR" b="1" dirty="0" smtClean="0"/>
              <a:t>18 impératifs</a:t>
            </a:r>
            <a:endParaRPr lang="fr-FR" b="1" dirty="0"/>
          </a:p>
        </p:txBody>
      </p:sp>
      <p:cxnSp>
        <p:nvCxnSpPr>
          <p:cNvPr id="7" name="Connecteur droit avec flèche 6"/>
          <p:cNvCxnSpPr/>
          <p:nvPr/>
        </p:nvCxnSpPr>
        <p:spPr>
          <a:xfrm flipV="1">
            <a:off x="3531742" y="2748159"/>
            <a:ext cx="190421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3539843" y="5202606"/>
            <a:ext cx="3117631" cy="110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0731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299" y="154954"/>
            <a:ext cx="11773592" cy="6463308"/>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fr-FR" b="1" cap="all" dirty="0">
                <a:solidFill>
                  <a:schemeClr val="accent1"/>
                </a:solidFill>
                <a:ea typeface="Times New Roman" panose="02020603050405020304" pitchFamily="18" charset="0"/>
                <a:cs typeface="Times New Roman" panose="02020603050405020304" pitchFamily="18" charset="0"/>
              </a:rPr>
              <a:t>Campagne </a:t>
            </a:r>
            <a:r>
              <a:rPr lang="fr-FR" b="1" cap="all" dirty="0" smtClean="0">
                <a:solidFill>
                  <a:schemeClr val="accent1"/>
                </a:solidFill>
                <a:ea typeface="Times New Roman" panose="02020603050405020304" pitchFamily="18" charset="0"/>
                <a:cs typeface="Times New Roman" panose="02020603050405020304" pitchFamily="18" charset="0"/>
              </a:rPr>
              <a:t>d’adh</a:t>
            </a:r>
            <a:r>
              <a:rPr lang="fr-FR" b="1" cap="all" dirty="0">
                <a:solidFill>
                  <a:schemeClr val="accent1"/>
                </a:solidFill>
                <a:ea typeface="Times New Roman" panose="02020603050405020304" pitchFamily="18" charset="0"/>
                <a:cs typeface="Times New Roman" panose="02020603050405020304" pitchFamily="18" charset="0"/>
              </a:rPr>
              <a:t>é</a:t>
            </a:r>
            <a:r>
              <a:rPr lang="fr-FR" b="1" cap="all" dirty="0" smtClean="0">
                <a:solidFill>
                  <a:schemeClr val="accent1"/>
                </a:solidFill>
                <a:ea typeface="Times New Roman" panose="02020603050405020304" pitchFamily="18" charset="0"/>
                <a:cs typeface="Times New Roman" panose="02020603050405020304" pitchFamily="18" charset="0"/>
              </a:rPr>
              <a:t>sion 2024</a:t>
            </a:r>
          </a:p>
          <a:p>
            <a:pPr lvl="0" algn="just">
              <a:spcAft>
                <a:spcPts val="0"/>
              </a:spcAft>
            </a:pPr>
            <a:r>
              <a:rPr lang="fr-FR" dirty="0" smtClean="0">
                <a:ea typeface="Times New Roman" panose="02020603050405020304" pitchFamily="18" charset="0"/>
                <a:cs typeface="Arial" panose="020B0604020202020204" pitchFamily="34" charset="0"/>
              </a:rPr>
              <a:t>	La campagne d’adhésion 2024 devrait être lancée prochainement. </a:t>
            </a:r>
          </a:p>
          <a:p>
            <a:pPr lvl="0" algn="just">
              <a:spcAft>
                <a:spcPts val="0"/>
              </a:spcAft>
            </a:pPr>
            <a:r>
              <a:rPr lang="fr-FR" dirty="0">
                <a:ea typeface="Times New Roman" panose="02020603050405020304" pitchFamily="18" charset="0"/>
                <a:cs typeface="Arial" panose="020B0604020202020204" pitchFamily="34" charset="0"/>
              </a:rPr>
              <a:t>	</a:t>
            </a:r>
            <a:r>
              <a:rPr lang="fr-FR" dirty="0" smtClean="0">
                <a:ea typeface="Times New Roman" panose="02020603050405020304" pitchFamily="18" charset="0"/>
                <a:cs typeface="Arial" panose="020B0604020202020204" pitchFamily="34" charset="0"/>
              </a:rPr>
              <a:t>Pour bénéficier de la couverture juridique, il importe d’adhérer avant la fin de l’année. </a:t>
            </a:r>
          </a:p>
          <a:p>
            <a:pPr lvl="0" algn="just">
              <a:spcAft>
                <a:spcPts val="0"/>
              </a:spcAft>
            </a:pPr>
            <a:endParaRPr lang="fr-FR" dirty="0">
              <a:solidFill>
                <a:schemeClr val="accent1"/>
              </a:solidFill>
              <a:ea typeface="Times New Roman" panose="02020603050405020304" pitchFamily="18" charset="0"/>
            </a:endParaRPr>
          </a:p>
          <a:p>
            <a:pPr marL="342900" lvl="0" indent="-342900" algn="just">
              <a:spcAft>
                <a:spcPts val="0"/>
              </a:spcAft>
              <a:buFont typeface="Symbol" panose="05050102010706020507" pitchFamily="18" charset="2"/>
              <a:buChar char=""/>
            </a:pPr>
            <a:r>
              <a:rPr lang="fr-FR" b="1" cap="all" dirty="0" smtClean="0">
                <a:solidFill>
                  <a:schemeClr val="accent1"/>
                </a:solidFill>
                <a:ea typeface="Times New Roman" panose="02020603050405020304" pitchFamily="18" charset="0"/>
                <a:cs typeface="Times New Roman" panose="02020603050405020304" pitchFamily="18" charset="0"/>
              </a:rPr>
              <a:t>évolution </a:t>
            </a:r>
            <a:r>
              <a:rPr lang="fr-FR" b="1" cap="all" dirty="0">
                <a:solidFill>
                  <a:schemeClr val="accent1"/>
                </a:solidFill>
                <a:ea typeface="Times New Roman" panose="02020603050405020304" pitchFamily="18" charset="0"/>
                <a:cs typeface="Times New Roman" panose="02020603050405020304" pitchFamily="18" charset="0"/>
              </a:rPr>
              <a:t>de la couverture </a:t>
            </a:r>
            <a:r>
              <a:rPr lang="fr-FR" b="1" cap="all" dirty="0" smtClean="0">
                <a:solidFill>
                  <a:schemeClr val="accent1"/>
                </a:solidFill>
                <a:ea typeface="Times New Roman" panose="02020603050405020304" pitchFamily="18" charset="0"/>
                <a:cs typeface="Times New Roman" panose="02020603050405020304" pitchFamily="18" charset="0"/>
              </a:rPr>
              <a:t>juridique</a:t>
            </a:r>
          </a:p>
          <a:p>
            <a:pPr algn="just"/>
            <a:r>
              <a:rPr lang="fr-FR" b="1" cap="all" dirty="0">
                <a:solidFill>
                  <a:schemeClr val="accent1"/>
                </a:solidFill>
                <a:ea typeface="Times New Roman" panose="02020603050405020304" pitchFamily="18" charset="0"/>
                <a:cs typeface="Times New Roman" panose="02020603050405020304" pitchFamily="18" charset="0"/>
              </a:rPr>
              <a:t>	</a:t>
            </a:r>
            <a:r>
              <a:rPr lang="fr-FR" dirty="0" smtClean="0">
                <a:ea typeface="Times New Roman" panose="02020603050405020304" pitchFamily="18" charset="0"/>
                <a:cs typeface="Arial" panose="020B0604020202020204" pitchFamily="34" charset="0"/>
              </a:rPr>
              <a:t>Les adhérents de l’ACTAS bénéficient d’une couverture </a:t>
            </a:r>
            <a:r>
              <a:rPr lang="fr-FR" dirty="0">
                <a:ea typeface="Times New Roman" panose="02020603050405020304" pitchFamily="18" charset="0"/>
                <a:cs typeface="Arial" panose="020B0604020202020204" pitchFamily="34" charset="0"/>
              </a:rPr>
              <a:t>protection juridique professionnelle comprenant une défense </a:t>
            </a:r>
            <a:r>
              <a:rPr lang="fr-FR" dirty="0" smtClean="0">
                <a:ea typeface="Times New Roman" panose="02020603050405020304" pitchFamily="18" charset="0"/>
                <a:cs typeface="Arial" panose="020B0604020202020204" pitchFamily="34" charset="0"/>
              </a:rPr>
              <a:t>	pénale </a:t>
            </a:r>
            <a:r>
              <a:rPr lang="fr-FR" dirty="0">
                <a:ea typeface="Times New Roman" panose="02020603050405020304" pitchFamily="18" charset="0"/>
                <a:cs typeface="Arial" panose="020B0604020202020204" pitchFamily="34" charset="0"/>
              </a:rPr>
              <a:t>et une assistance juridique et </a:t>
            </a:r>
            <a:r>
              <a:rPr lang="fr-FR" dirty="0" smtClean="0">
                <a:ea typeface="Times New Roman" panose="02020603050405020304" pitchFamily="18" charset="0"/>
                <a:cs typeface="Arial" panose="020B0604020202020204" pitchFamily="34" charset="0"/>
              </a:rPr>
              <a:t>psychologique </a:t>
            </a:r>
            <a:r>
              <a:rPr lang="fr-FR" dirty="0">
                <a:ea typeface="Times New Roman" panose="02020603050405020304" pitchFamily="18" charset="0"/>
                <a:cs typeface="Arial" panose="020B0604020202020204" pitchFamily="34" charset="0"/>
              </a:rPr>
              <a:t>auprès de notre partenaire </a:t>
            </a:r>
            <a:r>
              <a:rPr lang="fr-FR" dirty="0">
                <a:ea typeface="Times New Roman" panose="02020603050405020304" pitchFamily="18" charset="0"/>
                <a:cs typeface="Arial" panose="020B0604020202020204" pitchFamily="34" charset="0"/>
                <a:hlinkClick r:id="rId2"/>
              </a:rPr>
              <a:t>GMF</a:t>
            </a:r>
            <a:r>
              <a:rPr lang="fr-FR" dirty="0">
                <a:ea typeface="Times New Roman" panose="02020603050405020304" pitchFamily="18" charset="0"/>
                <a:cs typeface="Arial" panose="020B0604020202020204" pitchFamily="34" charset="0"/>
              </a:rPr>
              <a:t> </a:t>
            </a:r>
            <a:r>
              <a:rPr lang="fr-FR" dirty="0" err="1" smtClean="0">
                <a:ea typeface="Times New Roman" panose="02020603050405020304" pitchFamily="18" charset="0"/>
                <a:cs typeface="Arial" panose="020B0604020202020204" pitchFamily="34" charset="0"/>
                <a:hlinkClick r:id="rId3"/>
              </a:rPr>
              <a:t>Covea</a:t>
            </a:r>
            <a:endParaRPr lang="fr-FR" dirty="0">
              <a:ea typeface="Times New Roman" panose="02020603050405020304" pitchFamily="18" charset="0"/>
              <a:cs typeface="Arial" panose="020B0604020202020204" pitchFamily="34" charset="0"/>
            </a:endParaRPr>
          </a:p>
          <a:p>
            <a:pPr algn="just"/>
            <a:r>
              <a:rPr lang="fr-FR" dirty="0">
                <a:ea typeface="Times New Roman" panose="02020603050405020304" pitchFamily="18" charset="0"/>
                <a:cs typeface="Arial" panose="020B0604020202020204" pitchFamily="34" charset="0"/>
              </a:rPr>
              <a:t>	</a:t>
            </a:r>
            <a:r>
              <a:rPr lang="fr-FR" dirty="0" smtClean="0">
                <a:ea typeface="Times New Roman" panose="02020603050405020304" pitchFamily="18" charset="0"/>
                <a:cs typeface="Arial" panose="020B0604020202020204" pitchFamily="34" charset="0"/>
              </a:rPr>
              <a:t>Ce partenaire a fait évoluer la garantie afin d’intégrer les risques liés à la responsabilité financière des gestionnaires 	publics. </a:t>
            </a:r>
            <a:endParaRPr lang="fr-FR" dirty="0">
              <a:ea typeface="Times New Roman" panose="02020603050405020304" pitchFamily="18" charset="0"/>
              <a:cs typeface="Arial" panose="020B0604020202020204" pitchFamily="34" charset="0"/>
            </a:endParaRPr>
          </a:p>
          <a:p>
            <a:pPr marL="342900" lvl="0" indent="-342900" algn="just">
              <a:spcAft>
                <a:spcPts val="0"/>
              </a:spcAft>
              <a:buFont typeface="Symbol" panose="05050102010706020507" pitchFamily="18" charset="2"/>
              <a:buChar char=""/>
            </a:pPr>
            <a:endParaRPr lang="fr-FR" dirty="0">
              <a:solidFill>
                <a:schemeClr val="accent1"/>
              </a:solidFill>
              <a:ea typeface="Times New Roman" panose="02020603050405020304" pitchFamily="18" charset="0"/>
            </a:endParaRPr>
          </a:p>
          <a:p>
            <a:pPr marL="342900" lvl="0" indent="-342900" algn="just">
              <a:spcAft>
                <a:spcPts val="0"/>
              </a:spcAft>
              <a:buFont typeface="Symbol" panose="05050102010706020507" pitchFamily="18" charset="2"/>
              <a:buChar char=""/>
            </a:pPr>
            <a:r>
              <a:rPr lang="fr-FR" b="1" cap="all" dirty="0">
                <a:solidFill>
                  <a:schemeClr val="accent1"/>
                </a:solidFill>
                <a:ea typeface="Times New Roman" panose="02020603050405020304" pitchFamily="18" charset="0"/>
                <a:cs typeface="Times New Roman" panose="02020603050405020304" pitchFamily="18" charset="0"/>
              </a:rPr>
              <a:t>retour sur le congres de l’actas </a:t>
            </a:r>
            <a:r>
              <a:rPr lang="fr-FR" b="1" cap="all" dirty="0" smtClean="0">
                <a:solidFill>
                  <a:schemeClr val="accent1"/>
                </a:solidFill>
                <a:ea typeface="Times New Roman" panose="02020603050405020304" pitchFamily="18" charset="0"/>
                <a:cs typeface="Times New Roman" panose="02020603050405020304" pitchFamily="18" charset="0"/>
              </a:rPr>
              <a:t>2023</a:t>
            </a:r>
          </a:p>
          <a:p>
            <a:pPr lvl="0" algn="just">
              <a:spcAft>
                <a:spcPts val="0"/>
              </a:spcAft>
            </a:pPr>
            <a:r>
              <a:rPr lang="fr-FR" i="1" dirty="0" smtClean="0">
                <a:ea typeface="Times New Roman" panose="02020603050405020304" pitchFamily="18" charset="0"/>
                <a:cs typeface="Arial" panose="020B0604020202020204" pitchFamily="34" charset="0"/>
              </a:rPr>
              <a:t>	</a:t>
            </a:r>
            <a:r>
              <a:rPr lang="fr-FR" dirty="0" smtClean="0">
                <a:ea typeface="Times New Roman" panose="02020603050405020304" pitchFamily="18" charset="0"/>
                <a:cs typeface="Arial" panose="020B0604020202020204" pitchFamily="34" charset="0"/>
              </a:rPr>
              <a:t>Les 46</a:t>
            </a:r>
            <a:r>
              <a:rPr lang="fr-FR" baseline="30000" dirty="0" smtClean="0">
                <a:ea typeface="Times New Roman" panose="02020603050405020304" pitchFamily="18" charset="0"/>
                <a:cs typeface="Arial" panose="020B0604020202020204" pitchFamily="34" charset="0"/>
              </a:rPr>
              <a:t>es</a:t>
            </a:r>
            <a:r>
              <a:rPr lang="fr-FR" dirty="0" smtClean="0">
                <a:ea typeface="Times New Roman" panose="02020603050405020304" pitchFamily="18" charset="0"/>
                <a:cs typeface="Arial" panose="020B0604020202020204" pitchFamily="34" charset="0"/>
              </a:rPr>
              <a:t> rencontres de l’ACTAS se sont tenues les 13, 14 et 15 septembre 2023 à Cherbourg-en-Cotentin.</a:t>
            </a:r>
          </a:p>
          <a:p>
            <a:pPr lvl="0" algn="just">
              <a:spcAft>
                <a:spcPts val="0"/>
              </a:spcAft>
            </a:pPr>
            <a:r>
              <a:rPr lang="fr-FR" dirty="0">
                <a:ea typeface="Times New Roman" panose="02020603050405020304" pitchFamily="18" charset="0"/>
                <a:cs typeface="Arial" panose="020B0604020202020204" pitchFamily="34" charset="0"/>
              </a:rPr>
              <a:t>	</a:t>
            </a:r>
            <a:r>
              <a:rPr lang="fr-FR" dirty="0" smtClean="0">
                <a:ea typeface="Times New Roman" panose="02020603050405020304" pitchFamily="18" charset="0"/>
                <a:cs typeface="Arial" panose="020B0604020202020204" pitchFamily="34" charset="0"/>
              </a:rPr>
              <a:t>Le CCAS de Monteux a reçu le prix </a:t>
            </a:r>
            <a:r>
              <a:rPr lang="fr-FR" dirty="0" err="1" smtClean="0">
                <a:ea typeface="Times New Roman" panose="02020603050405020304" pitchFamily="18" charset="0"/>
                <a:cs typeface="Arial" panose="020B0604020202020204" pitchFamily="34" charset="0"/>
              </a:rPr>
              <a:t>AMIs</a:t>
            </a:r>
            <a:r>
              <a:rPr lang="fr-FR" dirty="0" smtClean="0">
                <a:ea typeface="Times New Roman" panose="02020603050405020304" pitchFamily="18" charset="0"/>
                <a:cs typeface="Arial" panose="020B0604020202020204" pitchFamily="34" charset="0"/>
              </a:rPr>
              <a:t> de l’ACTAS pour le dossier « Rompre l’isolement des populations ».  </a:t>
            </a:r>
          </a:p>
          <a:p>
            <a:pPr lvl="0" algn="just">
              <a:spcAft>
                <a:spcPts val="0"/>
              </a:spcAft>
            </a:pPr>
            <a:r>
              <a:rPr lang="fr-FR" dirty="0">
                <a:ea typeface="Times New Roman" panose="02020603050405020304" pitchFamily="18" charset="0"/>
                <a:cs typeface="Arial" panose="020B0604020202020204" pitchFamily="34" charset="0"/>
              </a:rPr>
              <a:t>	</a:t>
            </a:r>
          </a:p>
          <a:p>
            <a:pPr marL="342900" lvl="0" indent="-342900" algn="just">
              <a:spcAft>
                <a:spcPts val="0"/>
              </a:spcAft>
              <a:buFont typeface="Symbol" panose="05050102010706020507" pitchFamily="18" charset="2"/>
              <a:buChar char=""/>
            </a:pPr>
            <a:r>
              <a:rPr lang="fr-FR" b="1" cap="all" dirty="0" smtClean="0">
                <a:solidFill>
                  <a:schemeClr val="accent1"/>
                </a:solidFill>
                <a:ea typeface="Times New Roman" panose="02020603050405020304" pitchFamily="18" charset="0"/>
                <a:cs typeface="Times New Roman" panose="02020603050405020304" pitchFamily="18" charset="0"/>
              </a:rPr>
              <a:t>élection </a:t>
            </a:r>
            <a:r>
              <a:rPr lang="fr-FR" b="1" cap="all" dirty="0">
                <a:solidFill>
                  <a:schemeClr val="accent1"/>
                </a:solidFill>
                <a:ea typeface="Times New Roman" panose="02020603050405020304" pitchFamily="18" charset="0"/>
                <a:cs typeface="Times New Roman" panose="02020603050405020304" pitchFamily="18" charset="0"/>
              </a:rPr>
              <a:t>d’une nouvelle </a:t>
            </a:r>
            <a:r>
              <a:rPr lang="fr-FR" b="1" cap="all" dirty="0" smtClean="0">
                <a:solidFill>
                  <a:schemeClr val="accent1"/>
                </a:solidFill>
                <a:ea typeface="Times New Roman" panose="02020603050405020304" pitchFamily="18" charset="0"/>
                <a:cs typeface="Times New Roman" panose="02020603050405020304" pitchFamily="18" charset="0"/>
              </a:rPr>
              <a:t>présidente </a:t>
            </a:r>
            <a:r>
              <a:rPr lang="fr-FR" b="1" cap="all" dirty="0">
                <a:solidFill>
                  <a:schemeClr val="accent1"/>
                </a:solidFill>
                <a:ea typeface="Times New Roman" panose="02020603050405020304" pitchFamily="18" charset="0"/>
                <a:cs typeface="Times New Roman" panose="02020603050405020304" pitchFamily="18" charset="0"/>
              </a:rPr>
              <a:t>de </a:t>
            </a:r>
            <a:r>
              <a:rPr lang="fr-FR" b="1" cap="all" dirty="0" smtClean="0">
                <a:solidFill>
                  <a:schemeClr val="accent1"/>
                </a:solidFill>
                <a:ea typeface="Times New Roman" panose="02020603050405020304" pitchFamily="18" charset="0"/>
                <a:cs typeface="Times New Roman" panose="02020603050405020304" pitchFamily="18" charset="0"/>
              </a:rPr>
              <a:t>l’actas</a:t>
            </a:r>
          </a:p>
          <a:p>
            <a:pPr lvl="0" algn="just">
              <a:spcAft>
                <a:spcPts val="0"/>
              </a:spcAft>
            </a:pPr>
            <a:r>
              <a:rPr lang="fr-FR" i="1" dirty="0" smtClean="0">
                <a:ea typeface="Times New Roman" panose="02020603050405020304" pitchFamily="18" charset="0"/>
                <a:cs typeface="Arial" panose="020B0604020202020204" pitchFamily="34" charset="0"/>
              </a:rPr>
              <a:t>	</a:t>
            </a:r>
            <a:r>
              <a:rPr lang="fr-FR" dirty="0" smtClean="0">
                <a:ea typeface="Times New Roman" panose="02020603050405020304" pitchFamily="18" charset="0"/>
                <a:cs typeface="Arial" panose="020B0604020202020204" pitchFamily="34" charset="0"/>
              </a:rPr>
              <a:t>Lors du Conseil d’Administration organisé le 1</a:t>
            </a:r>
            <a:r>
              <a:rPr lang="fr-FR" baseline="30000" dirty="0" smtClean="0">
                <a:ea typeface="Times New Roman" panose="02020603050405020304" pitchFamily="18" charset="0"/>
                <a:cs typeface="Arial" panose="020B0604020202020204" pitchFamily="34" charset="0"/>
              </a:rPr>
              <a:t>er</a:t>
            </a:r>
            <a:r>
              <a:rPr lang="fr-FR" dirty="0" smtClean="0">
                <a:ea typeface="Times New Roman" panose="02020603050405020304" pitchFamily="18" charset="0"/>
                <a:cs typeface="Arial" panose="020B0604020202020204" pitchFamily="34" charset="0"/>
              </a:rPr>
              <a:t> jour du Congrès, une nouvelle Présidente a été élue.  </a:t>
            </a:r>
          </a:p>
          <a:p>
            <a:pPr lvl="0" algn="just">
              <a:spcAft>
                <a:spcPts val="0"/>
              </a:spcAft>
            </a:pPr>
            <a:r>
              <a:rPr lang="fr-FR" dirty="0">
                <a:ea typeface="Times New Roman" panose="02020603050405020304" pitchFamily="18" charset="0"/>
                <a:cs typeface="Arial" panose="020B0604020202020204" pitchFamily="34" charset="0"/>
              </a:rPr>
              <a:t>	</a:t>
            </a:r>
            <a:r>
              <a:rPr lang="fr-FR" dirty="0" smtClean="0">
                <a:ea typeface="Times New Roman" panose="02020603050405020304" pitchFamily="18" charset="0"/>
                <a:cs typeface="Arial" panose="020B0604020202020204" pitchFamily="34" charset="0"/>
              </a:rPr>
              <a:t>Il s’agit de Madame Isabelle VATINEL, Directrice du CCAS de Cherbourg</a:t>
            </a:r>
          </a:p>
          <a:p>
            <a:pPr lvl="0" algn="just">
              <a:spcAft>
                <a:spcPts val="0"/>
              </a:spcAft>
            </a:pPr>
            <a:r>
              <a:rPr lang="fr-FR" dirty="0">
                <a:ea typeface="Times New Roman" panose="02020603050405020304" pitchFamily="18" charset="0"/>
                <a:cs typeface="Arial" panose="020B0604020202020204" pitchFamily="34" charset="0"/>
              </a:rPr>
              <a:t>	</a:t>
            </a:r>
            <a:r>
              <a:rPr lang="fr-FR" dirty="0" smtClean="0">
                <a:ea typeface="Times New Roman" panose="02020603050405020304" pitchFamily="18" charset="0"/>
                <a:cs typeface="Arial" panose="020B0604020202020204" pitchFamily="34" charset="0"/>
              </a:rPr>
              <a:t>Une passation est prévue sur le dernier trimestre 2023 avec la précédente Présidente, Madame Pauline DUBOIS</a:t>
            </a:r>
            <a:endParaRPr lang="fr-FR" dirty="0">
              <a:ea typeface="Times New Roman" panose="02020603050405020304" pitchFamily="18" charset="0"/>
              <a:cs typeface="Arial" panose="020B0604020202020204" pitchFamily="34" charset="0"/>
            </a:endParaRPr>
          </a:p>
          <a:p>
            <a:pPr marL="342900" lvl="0" indent="-342900" algn="just">
              <a:spcAft>
                <a:spcPts val="0"/>
              </a:spcAft>
              <a:buFont typeface="Symbol" panose="05050102010706020507" pitchFamily="18" charset="2"/>
              <a:buChar char=""/>
            </a:pPr>
            <a:endParaRPr lang="fr-FR" dirty="0">
              <a:solidFill>
                <a:schemeClr val="accent1"/>
              </a:solidFill>
              <a:ea typeface="Times New Roman" panose="02020603050405020304" pitchFamily="18" charset="0"/>
            </a:endParaRPr>
          </a:p>
          <a:p>
            <a:pPr marL="342900" lvl="0" indent="-342900" algn="just">
              <a:spcAft>
                <a:spcPts val="0"/>
              </a:spcAft>
              <a:buFont typeface="Symbol" panose="05050102010706020507" pitchFamily="18" charset="2"/>
              <a:buChar char=""/>
            </a:pPr>
            <a:r>
              <a:rPr lang="fr-FR" b="1" cap="all" dirty="0">
                <a:solidFill>
                  <a:schemeClr val="accent1"/>
                </a:solidFill>
                <a:ea typeface="Times New Roman" panose="02020603050405020304" pitchFamily="18" charset="0"/>
                <a:cs typeface="Times New Roman" panose="02020603050405020304" pitchFamily="18" charset="0"/>
              </a:rPr>
              <a:t>Congrès de l’actas </a:t>
            </a:r>
            <a:r>
              <a:rPr lang="fr-FR" b="1" cap="all" dirty="0" smtClean="0">
                <a:solidFill>
                  <a:schemeClr val="accent1"/>
                </a:solidFill>
                <a:ea typeface="Times New Roman" panose="02020603050405020304" pitchFamily="18" charset="0"/>
                <a:cs typeface="Times New Roman" panose="02020603050405020304" pitchFamily="18" charset="0"/>
              </a:rPr>
              <a:t>2024</a:t>
            </a:r>
          </a:p>
          <a:p>
            <a:pPr lvl="0" algn="just">
              <a:spcAft>
                <a:spcPts val="0"/>
              </a:spcAft>
            </a:pPr>
            <a:r>
              <a:rPr lang="fr-FR" i="1" dirty="0" smtClean="0">
                <a:ea typeface="Times New Roman" panose="02020603050405020304" pitchFamily="18" charset="0"/>
                <a:cs typeface="Arial" panose="020B0604020202020204" pitchFamily="34" charset="0"/>
              </a:rPr>
              <a:t>	</a:t>
            </a:r>
            <a:r>
              <a:rPr lang="fr-FR" dirty="0" smtClean="0">
                <a:ea typeface="Times New Roman" panose="02020603050405020304" pitchFamily="18" charset="0"/>
                <a:cs typeface="Arial" panose="020B0604020202020204" pitchFamily="34" charset="0"/>
              </a:rPr>
              <a:t>Le prochain congrès de l’ACTAS se tiendra à la Teste de </a:t>
            </a:r>
            <a:r>
              <a:rPr lang="fr-FR" dirty="0" err="1" smtClean="0">
                <a:ea typeface="Times New Roman" panose="02020603050405020304" pitchFamily="18" charset="0"/>
                <a:cs typeface="Arial" panose="020B0604020202020204" pitchFamily="34" charset="0"/>
              </a:rPr>
              <a:t>Buch</a:t>
            </a:r>
            <a:r>
              <a:rPr lang="fr-FR" dirty="0" smtClean="0">
                <a:ea typeface="Times New Roman" panose="02020603050405020304" pitchFamily="18" charset="0"/>
                <a:cs typeface="Arial" panose="020B0604020202020204" pitchFamily="34" charset="0"/>
              </a:rPr>
              <a:t> (33) au mois de  12, 13 et juin 2024. </a:t>
            </a:r>
            <a:endParaRPr lang="fr-FR" b="1" cap="all" dirty="0" smtClean="0">
              <a:solidFill>
                <a:schemeClr val="accent1"/>
              </a:solidFill>
              <a:effectLst/>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fr-FR" b="1" cap="all" dirty="0">
              <a:solidFill>
                <a:schemeClr val="accent1"/>
              </a:solidFill>
              <a:effectLst/>
              <a:ea typeface="Times New Roman" panose="02020603050405020304" pitchFamily="18" charset="0"/>
              <a:cs typeface="Times New Roman" panose="02020603050405020304" pitchFamily="18" charset="0"/>
            </a:endParaRPr>
          </a:p>
          <a:p>
            <a:pPr marL="342900" lvl="0" indent="-342900" algn="just">
              <a:spcAft>
                <a:spcPts val="0"/>
              </a:spcAft>
              <a:buFont typeface="Symbol" panose="05050102010706020507" pitchFamily="18" charset="2"/>
              <a:buChar char=""/>
            </a:pPr>
            <a:endParaRPr lang="fr-FR" dirty="0">
              <a:solidFill>
                <a:schemeClr val="accent1"/>
              </a:solidFill>
              <a:effectLst/>
              <a:ea typeface="Times New Roman" panose="02020603050405020304" pitchFamily="18" charset="0"/>
            </a:endParaRPr>
          </a:p>
        </p:txBody>
      </p:sp>
    </p:spTree>
    <p:extLst>
      <p:ext uri="{BB962C8B-B14F-4D97-AF65-F5344CB8AC3E}">
        <p14:creationId xmlns:p14="http://schemas.microsoft.com/office/powerpoint/2010/main" val="41566156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6370719" y="249382"/>
            <a:ext cx="5606433" cy="6608618"/>
          </a:xfrm>
          <a:prstGeom prst="rect">
            <a:avLst/>
          </a:prstGeom>
        </p:spPr>
      </p:pic>
      <p:sp>
        <p:nvSpPr>
          <p:cNvPr id="3" name="Rectangle 2"/>
          <p:cNvSpPr/>
          <p:nvPr/>
        </p:nvSpPr>
        <p:spPr>
          <a:xfrm>
            <a:off x="72044" y="1163782"/>
            <a:ext cx="6096000" cy="4524315"/>
          </a:xfrm>
          <a:prstGeom prst="rect">
            <a:avLst/>
          </a:prstGeom>
        </p:spPr>
        <p:txBody>
          <a:bodyPr>
            <a:spAutoFit/>
          </a:bodyPr>
          <a:lstStyle/>
          <a:p>
            <a:pPr algn="just">
              <a:spcAft>
                <a:spcPts val="0"/>
              </a:spcAft>
            </a:pPr>
            <a:r>
              <a:rPr lang="fr-FR" dirty="0">
                <a:ea typeface="Calibri" panose="020F0502020204030204" pitchFamily="34" charset="0"/>
                <a:cs typeface="Calibri" panose="020F0502020204030204" pitchFamily="34" charset="0"/>
              </a:rPr>
              <a:t>Si le référentiel s’applique à l’ensemble des ESSMS, l’ensemble des critères n’a pas vocation à être évalué dans tous les ESSMS. Les critères sont définis à partir des données FINESS de l’ESSMS évalué.</a:t>
            </a:r>
          </a:p>
          <a:p>
            <a:pPr algn="just">
              <a:spcAft>
                <a:spcPts val="0"/>
              </a:spcAft>
            </a:pPr>
            <a:endParaRPr lang="fr-FR" b="1" dirty="0">
              <a:ea typeface="Calibri" panose="020F0502020204030204" pitchFamily="34" charset="0"/>
              <a:cs typeface="Calibri" panose="020F0502020204030204" pitchFamily="34" charset="0"/>
            </a:endParaRPr>
          </a:p>
          <a:p>
            <a:pPr algn="just">
              <a:spcAft>
                <a:spcPts val="0"/>
              </a:spcAft>
            </a:pPr>
            <a:r>
              <a:rPr lang="fr-FR" dirty="0">
                <a:ea typeface="Calibri" panose="020F0502020204030204" pitchFamily="34" charset="0"/>
                <a:cs typeface="Calibri" panose="020F0502020204030204" pitchFamily="34" charset="0"/>
              </a:rPr>
              <a:t>Trois éléments sont pris en considération : </a:t>
            </a:r>
          </a:p>
          <a:p>
            <a:pPr marL="285750" indent="-285750" algn="just">
              <a:spcAft>
                <a:spcPts val="0"/>
              </a:spcAft>
              <a:buFont typeface="Arial" panose="020B0604020202020204" pitchFamily="34" charset="0"/>
              <a:buChar char="•"/>
            </a:pPr>
            <a:r>
              <a:rPr lang="fr-FR" dirty="0">
                <a:ea typeface="Calibri" panose="020F0502020204030204" pitchFamily="34" charset="0"/>
                <a:cs typeface="Calibri" panose="020F0502020204030204" pitchFamily="34" charset="0"/>
              </a:rPr>
              <a:t>Le secteur d’intervention : Tous ESSMS / Secteur Social / Secteur Médico-social</a:t>
            </a:r>
          </a:p>
          <a:p>
            <a:pPr marL="285750" indent="-285750" algn="just">
              <a:spcAft>
                <a:spcPts val="0"/>
              </a:spcAft>
              <a:buFont typeface="Arial" panose="020B0604020202020204" pitchFamily="34" charset="0"/>
              <a:buChar char="•"/>
            </a:pPr>
            <a:r>
              <a:rPr lang="fr-FR" dirty="0">
                <a:ea typeface="Calibri" panose="020F0502020204030204" pitchFamily="34" charset="0"/>
                <a:cs typeface="Calibri" panose="020F0502020204030204" pitchFamily="34" charset="0"/>
              </a:rPr>
              <a:t>Le type de structure : Toutes structures / Etablissements / Services</a:t>
            </a:r>
          </a:p>
          <a:p>
            <a:pPr marL="285750" indent="-285750" algn="just">
              <a:spcAft>
                <a:spcPts val="0"/>
              </a:spcAft>
              <a:buFont typeface="Arial" panose="020B0604020202020204" pitchFamily="34" charset="0"/>
              <a:buChar char="•"/>
            </a:pPr>
            <a:r>
              <a:rPr lang="fr-FR" dirty="0">
                <a:ea typeface="Calibri" panose="020F0502020204030204" pitchFamily="34" charset="0"/>
                <a:cs typeface="Calibri" panose="020F0502020204030204" pitchFamily="34" charset="0"/>
              </a:rPr>
              <a:t>Le public accompagné : Tous publics / Personnes Agées (PA) / Personnes Handicapées Adultes (PHA) / Personnes Handicapées Enfants (PHE) / Personnes en Difficultés Spécifiques (PDS) / Accueil hébergement Insertion (AHI) / Protection de l’enfance – Protection Judiciaire de la jeunesse (PE-PJJ)</a:t>
            </a:r>
          </a:p>
        </p:txBody>
      </p:sp>
      <p:cxnSp>
        <p:nvCxnSpPr>
          <p:cNvPr id="4" name="Connecteur droit avec flèche 3"/>
          <p:cNvCxnSpPr/>
          <p:nvPr/>
        </p:nvCxnSpPr>
        <p:spPr>
          <a:xfrm flipV="1">
            <a:off x="6109855" y="2502044"/>
            <a:ext cx="1486349" cy="45728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V="1">
            <a:off x="6109855" y="2654444"/>
            <a:ext cx="1580560" cy="77149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6060549" y="2901142"/>
            <a:ext cx="1629866" cy="10324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30828" y="249382"/>
            <a:ext cx="4487126" cy="369332"/>
          </a:xfrm>
          <a:prstGeom prst="rect">
            <a:avLst/>
          </a:prstGeom>
        </p:spPr>
        <p:txBody>
          <a:bodyPr wrap="none">
            <a:spAutoFit/>
          </a:bodyPr>
          <a:lstStyle/>
          <a:p>
            <a:r>
              <a:rPr lang="fr-FR" b="1" dirty="0" smtClean="0">
                <a:solidFill>
                  <a:schemeClr val="accent1"/>
                </a:solidFill>
              </a:rPr>
              <a:t>La détermination des critères du référentiel</a:t>
            </a:r>
            <a:endParaRPr lang="fr-FR" b="1" dirty="0">
              <a:solidFill>
                <a:schemeClr val="accent1"/>
              </a:solidFill>
            </a:endParaRPr>
          </a:p>
        </p:txBody>
      </p:sp>
    </p:spTree>
    <p:extLst>
      <p:ext uri="{BB962C8B-B14F-4D97-AF65-F5344CB8AC3E}">
        <p14:creationId xmlns:p14="http://schemas.microsoft.com/office/powerpoint/2010/main" val="8385200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847605788"/>
              </p:ext>
            </p:extLst>
          </p:nvPr>
        </p:nvGraphicFramePr>
        <p:xfrm>
          <a:off x="194887" y="1610157"/>
          <a:ext cx="11806548" cy="4304824"/>
        </p:xfrm>
        <a:graphic>
          <a:graphicData uri="http://schemas.openxmlformats.org/drawingml/2006/table">
            <a:tbl>
              <a:tblPr firstRow="1" bandRow="1">
                <a:tableStyleId>{5C22544A-7EE6-4342-B048-85BDC9FD1C3A}</a:tableStyleId>
              </a:tblPr>
              <a:tblGrid>
                <a:gridCol w="1917831">
                  <a:extLst>
                    <a:ext uri="{9D8B030D-6E8A-4147-A177-3AD203B41FA5}">
                      <a16:colId xmlns:a16="http://schemas.microsoft.com/office/drawing/2014/main" val="937108715"/>
                    </a:ext>
                  </a:extLst>
                </a:gridCol>
                <a:gridCol w="9888717">
                  <a:extLst>
                    <a:ext uri="{9D8B030D-6E8A-4147-A177-3AD203B41FA5}">
                      <a16:colId xmlns:a16="http://schemas.microsoft.com/office/drawing/2014/main" val="766844626"/>
                    </a:ext>
                  </a:extLst>
                </a:gridCol>
              </a:tblGrid>
              <a:tr h="538103">
                <a:tc>
                  <a:txBody>
                    <a:bodyPr/>
                    <a:lstStyle/>
                    <a:p>
                      <a:pPr algn="ctr"/>
                      <a:r>
                        <a:rPr lang="fr-FR" dirty="0" smtClean="0"/>
                        <a:t>Cotation</a:t>
                      </a:r>
                      <a:endParaRPr lang="fr-FR" dirty="0"/>
                    </a:p>
                  </a:txBody>
                  <a:tcPr anchor="ctr"/>
                </a:tc>
                <a:tc>
                  <a:txBody>
                    <a:bodyPr/>
                    <a:lstStyle/>
                    <a:p>
                      <a:pPr algn="ctr"/>
                      <a:r>
                        <a:rPr lang="fr-FR" dirty="0" smtClean="0"/>
                        <a:t>Légende</a:t>
                      </a:r>
                      <a:endParaRPr lang="fr-FR" dirty="0"/>
                    </a:p>
                  </a:txBody>
                  <a:tcPr anchor="ctr"/>
                </a:tc>
                <a:extLst>
                  <a:ext uri="{0D108BD9-81ED-4DB2-BD59-A6C34878D82A}">
                    <a16:rowId xmlns:a16="http://schemas.microsoft.com/office/drawing/2014/main" val="3328904844"/>
                  </a:ext>
                </a:extLst>
              </a:tr>
              <a:tr h="538103">
                <a:tc>
                  <a:txBody>
                    <a:bodyPr/>
                    <a:lstStyle/>
                    <a:p>
                      <a:pPr algn="ctr"/>
                      <a:r>
                        <a:rPr lang="fr-FR" b="1" dirty="0" smtClean="0"/>
                        <a:t>1</a:t>
                      </a:r>
                      <a:endParaRPr lang="fr-FR" b="1" dirty="0"/>
                    </a:p>
                  </a:txBody>
                  <a:tcPr anchor="ctr"/>
                </a:tc>
                <a:tc>
                  <a:txBody>
                    <a:bodyPr/>
                    <a:lstStyle/>
                    <a:p>
                      <a:r>
                        <a:rPr lang="fr-FR" dirty="0" smtClean="0"/>
                        <a:t>Le</a:t>
                      </a:r>
                      <a:r>
                        <a:rPr lang="fr-FR" baseline="0" dirty="0" smtClean="0"/>
                        <a:t> niveau attendu n’est </a:t>
                      </a:r>
                      <a:r>
                        <a:rPr lang="fr-FR" b="1" baseline="0" dirty="0" smtClean="0"/>
                        <a:t>pas du tout satisfaisant</a:t>
                      </a:r>
                      <a:endParaRPr lang="fr-FR" b="1" dirty="0"/>
                    </a:p>
                  </a:txBody>
                  <a:tcPr anchor="ctr"/>
                </a:tc>
                <a:extLst>
                  <a:ext uri="{0D108BD9-81ED-4DB2-BD59-A6C34878D82A}">
                    <a16:rowId xmlns:a16="http://schemas.microsoft.com/office/drawing/2014/main" val="1577635425"/>
                  </a:ext>
                </a:extLst>
              </a:tr>
              <a:tr h="538103">
                <a:tc>
                  <a:txBody>
                    <a:bodyPr/>
                    <a:lstStyle/>
                    <a:p>
                      <a:pPr algn="ctr"/>
                      <a:r>
                        <a:rPr lang="fr-FR" b="1" dirty="0" smtClean="0"/>
                        <a:t>2</a:t>
                      </a:r>
                      <a:endParaRPr lang="fr-FR" b="1" dirty="0"/>
                    </a:p>
                  </a:txBody>
                  <a:tcPr anchor="ctr"/>
                </a:tc>
                <a:tc>
                  <a:txBody>
                    <a:bodyPr/>
                    <a:lstStyle/>
                    <a:p>
                      <a:r>
                        <a:rPr lang="fr-FR" dirty="0" smtClean="0"/>
                        <a:t>Le niveau attendu n’est </a:t>
                      </a:r>
                      <a:r>
                        <a:rPr lang="fr-FR" b="1" dirty="0" smtClean="0"/>
                        <a:t>plutôt pas satisfaisant</a:t>
                      </a:r>
                      <a:endParaRPr lang="fr-FR" b="1" dirty="0"/>
                    </a:p>
                  </a:txBody>
                  <a:tcPr anchor="ctr"/>
                </a:tc>
                <a:extLst>
                  <a:ext uri="{0D108BD9-81ED-4DB2-BD59-A6C34878D82A}">
                    <a16:rowId xmlns:a16="http://schemas.microsoft.com/office/drawing/2014/main" val="903523487"/>
                  </a:ext>
                </a:extLst>
              </a:tr>
              <a:tr h="538103">
                <a:tc>
                  <a:txBody>
                    <a:bodyPr/>
                    <a:lstStyle/>
                    <a:p>
                      <a:pPr algn="ctr"/>
                      <a:r>
                        <a:rPr lang="fr-FR" b="1" dirty="0" smtClean="0"/>
                        <a:t>3</a:t>
                      </a:r>
                      <a:endParaRPr lang="fr-FR" b="1" dirty="0"/>
                    </a:p>
                  </a:txBody>
                  <a:tcPr anchor="ctr"/>
                </a:tc>
                <a:tc>
                  <a:txBody>
                    <a:bodyPr/>
                    <a:lstStyle/>
                    <a:p>
                      <a:r>
                        <a:rPr lang="fr-FR" dirty="0" smtClean="0"/>
                        <a:t>Le</a:t>
                      </a:r>
                      <a:r>
                        <a:rPr lang="fr-FR" baseline="0" dirty="0" smtClean="0"/>
                        <a:t> niveau attendu est </a:t>
                      </a:r>
                      <a:r>
                        <a:rPr lang="fr-FR" b="1" baseline="0" dirty="0" smtClean="0"/>
                        <a:t>plutôt satisfaisant</a:t>
                      </a:r>
                      <a:endParaRPr lang="fr-FR" b="1" dirty="0"/>
                    </a:p>
                  </a:txBody>
                  <a:tcPr anchor="ctr"/>
                </a:tc>
                <a:extLst>
                  <a:ext uri="{0D108BD9-81ED-4DB2-BD59-A6C34878D82A}">
                    <a16:rowId xmlns:a16="http://schemas.microsoft.com/office/drawing/2014/main" val="2949713023"/>
                  </a:ext>
                </a:extLst>
              </a:tr>
              <a:tr h="538103">
                <a:tc>
                  <a:txBody>
                    <a:bodyPr/>
                    <a:lstStyle/>
                    <a:p>
                      <a:pPr algn="ctr"/>
                      <a:r>
                        <a:rPr lang="fr-FR" b="1" dirty="0" smtClean="0"/>
                        <a:t>4</a:t>
                      </a:r>
                      <a:endParaRPr lang="fr-FR" b="1" dirty="0"/>
                    </a:p>
                  </a:txBody>
                  <a:tcPr anchor="ctr"/>
                </a:tc>
                <a:tc>
                  <a:txBody>
                    <a:bodyPr/>
                    <a:lstStyle/>
                    <a:p>
                      <a:r>
                        <a:rPr lang="fr-FR" dirty="0" smtClean="0"/>
                        <a:t>Le niveau attendu est </a:t>
                      </a:r>
                      <a:r>
                        <a:rPr lang="fr-FR" b="1" dirty="0" smtClean="0"/>
                        <a:t>tout à fait satisfaisant</a:t>
                      </a:r>
                      <a:endParaRPr lang="fr-FR" b="1" dirty="0"/>
                    </a:p>
                  </a:txBody>
                  <a:tcPr anchor="ctr"/>
                </a:tc>
                <a:extLst>
                  <a:ext uri="{0D108BD9-81ED-4DB2-BD59-A6C34878D82A}">
                    <a16:rowId xmlns:a16="http://schemas.microsoft.com/office/drawing/2014/main" val="2433302147"/>
                  </a:ext>
                </a:extLst>
              </a:tr>
              <a:tr h="538103">
                <a:tc>
                  <a:txBody>
                    <a:bodyPr/>
                    <a:lstStyle/>
                    <a:p>
                      <a:pPr algn="ctr"/>
                      <a:r>
                        <a:rPr lang="fr-FR" b="1" dirty="0" smtClean="0"/>
                        <a:t>*</a:t>
                      </a:r>
                      <a:endParaRPr lang="fr-FR" b="1" dirty="0"/>
                    </a:p>
                  </a:txBody>
                  <a:tcPr anchor="ctr"/>
                </a:tc>
                <a:tc>
                  <a:txBody>
                    <a:bodyPr/>
                    <a:lstStyle/>
                    <a:p>
                      <a:r>
                        <a:rPr lang="fr-FR" dirty="0" smtClean="0"/>
                        <a:t>Le</a:t>
                      </a:r>
                      <a:r>
                        <a:rPr lang="fr-FR" baseline="0" dirty="0" smtClean="0"/>
                        <a:t> niveau atteint est </a:t>
                      </a:r>
                      <a:r>
                        <a:rPr lang="fr-FR" b="1" baseline="0" dirty="0" smtClean="0"/>
                        <a:t>optimisé</a:t>
                      </a:r>
                      <a:endParaRPr lang="fr-FR" b="1" dirty="0"/>
                    </a:p>
                  </a:txBody>
                  <a:tcPr anchor="ctr"/>
                </a:tc>
                <a:extLst>
                  <a:ext uri="{0D108BD9-81ED-4DB2-BD59-A6C34878D82A}">
                    <a16:rowId xmlns:a16="http://schemas.microsoft.com/office/drawing/2014/main" val="400816778"/>
                  </a:ext>
                </a:extLst>
              </a:tr>
              <a:tr h="538103">
                <a:tc>
                  <a:txBody>
                    <a:bodyPr/>
                    <a:lstStyle/>
                    <a:p>
                      <a:pPr algn="ctr"/>
                      <a:r>
                        <a:rPr lang="fr-FR" b="1" dirty="0" smtClean="0"/>
                        <a:t>NC</a:t>
                      </a:r>
                      <a:endParaRPr lang="fr-FR" b="1" dirty="0"/>
                    </a:p>
                  </a:txBody>
                  <a:tcPr anchor="ctr"/>
                </a:tc>
                <a:tc>
                  <a:txBody>
                    <a:bodyPr/>
                    <a:lstStyle/>
                    <a:p>
                      <a:r>
                        <a:rPr lang="fr-FR" dirty="0" smtClean="0"/>
                        <a:t>L’ESSMS est </a:t>
                      </a:r>
                      <a:r>
                        <a:rPr lang="fr-FR" b="1" dirty="0" smtClean="0"/>
                        <a:t>non concerné </a:t>
                      </a:r>
                      <a:r>
                        <a:rPr lang="fr-FR" dirty="0" smtClean="0"/>
                        <a:t>par l’(les) élément(s)</a:t>
                      </a:r>
                      <a:r>
                        <a:rPr lang="fr-FR" baseline="0" dirty="0" smtClean="0"/>
                        <a:t> d’évaluation d’un critère</a:t>
                      </a:r>
                      <a:endParaRPr lang="fr-FR" dirty="0"/>
                    </a:p>
                  </a:txBody>
                  <a:tcPr anchor="ctr"/>
                </a:tc>
                <a:extLst>
                  <a:ext uri="{0D108BD9-81ED-4DB2-BD59-A6C34878D82A}">
                    <a16:rowId xmlns:a16="http://schemas.microsoft.com/office/drawing/2014/main" val="3139666308"/>
                  </a:ext>
                </a:extLst>
              </a:tr>
              <a:tr h="538103">
                <a:tc>
                  <a:txBody>
                    <a:bodyPr/>
                    <a:lstStyle/>
                    <a:p>
                      <a:pPr algn="ctr"/>
                      <a:r>
                        <a:rPr lang="fr-FR" b="1" dirty="0" smtClean="0"/>
                        <a:t>RI</a:t>
                      </a:r>
                      <a:endParaRPr lang="fr-FR" b="1" dirty="0"/>
                    </a:p>
                  </a:txBody>
                  <a:tcPr anchor="ctr"/>
                </a:tc>
                <a:tc>
                  <a:txBody>
                    <a:bodyPr/>
                    <a:lstStyle/>
                    <a:p>
                      <a:r>
                        <a:rPr lang="fr-FR" dirty="0" smtClean="0"/>
                        <a:t>La personne accompagnée donne une </a:t>
                      </a:r>
                      <a:r>
                        <a:rPr lang="fr-FR" b="1" dirty="0" smtClean="0"/>
                        <a:t>réponse inadaptée </a:t>
                      </a:r>
                      <a:r>
                        <a:rPr lang="fr-FR" dirty="0" smtClean="0"/>
                        <a:t>à l’évaluateur</a:t>
                      </a:r>
                      <a:r>
                        <a:rPr lang="fr-FR" baseline="0" dirty="0" smtClean="0"/>
                        <a:t> (Chapitre 1)</a:t>
                      </a:r>
                      <a:endParaRPr lang="fr-FR" dirty="0"/>
                    </a:p>
                  </a:txBody>
                  <a:tcPr anchor="ctr"/>
                </a:tc>
                <a:extLst>
                  <a:ext uri="{0D108BD9-81ED-4DB2-BD59-A6C34878D82A}">
                    <a16:rowId xmlns:a16="http://schemas.microsoft.com/office/drawing/2014/main" val="874123722"/>
                  </a:ext>
                </a:extLst>
              </a:tr>
            </a:tbl>
          </a:graphicData>
        </a:graphic>
      </p:graphicFrame>
      <p:sp>
        <p:nvSpPr>
          <p:cNvPr id="3" name="Rectangle 2"/>
          <p:cNvSpPr/>
          <p:nvPr/>
        </p:nvSpPr>
        <p:spPr>
          <a:xfrm>
            <a:off x="194887" y="667390"/>
            <a:ext cx="2492990" cy="369332"/>
          </a:xfrm>
          <a:prstGeom prst="rect">
            <a:avLst/>
          </a:prstGeom>
        </p:spPr>
        <p:txBody>
          <a:bodyPr wrap="none">
            <a:spAutoFit/>
          </a:bodyPr>
          <a:lstStyle/>
          <a:p>
            <a:r>
              <a:rPr lang="fr-FR" b="1" dirty="0" smtClean="0">
                <a:solidFill>
                  <a:schemeClr val="accent1"/>
                </a:solidFill>
              </a:rPr>
              <a:t>Le système de cotation</a:t>
            </a:r>
            <a:endParaRPr lang="fr-FR" b="1" dirty="0">
              <a:solidFill>
                <a:schemeClr val="accent1"/>
              </a:solidFill>
            </a:endParaRPr>
          </a:p>
        </p:txBody>
      </p:sp>
    </p:spTree>
    <p:extLst>
      <p:ext uri="{BB962C8B-B14F-4D97-AF65-F5344CB8AC3E}">
        <p14:creationId xmlns:p14="http://schemas.microsoft.com/office/powerpoint/2010/main" val="1039006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108" y="939339"/>
            <a:ext cx="11798531" cy="5632311"/>
          </a:xfrm>
          <a:prstGeom prst="rect">
            <a:avLst/>
          </a:prstGeom>
        </p:spPr>
        <p:txBody>
          <a:bodyPr wrap="square">
            <a:spAutoFit/>
          </a:bodyPr>
          <a:lstStyle/>
          <a:p>
            <a:pPr algn="just">
              <a:spcAft>
                <a:spcPts val="0"/>
              </a:spcAft>
            </a:pPr>
            <a:r>
              <a:rPr lang="fr-FR" b="1" dirty="0">
                <a:ea typeface="Calibri" panose="020F0502020204030204" pitchFamily="34" charset="0"/>
                <a:cs typeface="Calibri" panose="020F0502020204030204" pitchFamily="34" charset="0"/>
              </a:rPr>
              <a:t>Le système de cotation du référentiel se construit par étapes, à partir de la cotation des éléments d’évaluation. A chaque niveau de calcul (critère, objectif, thématique, chapitre, globale), la cotation est toujours ramenée à une note entre 1 et 4.</a:t>
            </a:r>
          </a:p>
          <a:p>
            <a:pPr algn="just">
              <a:spcAft>
                <a:spcPts val="0"/>
              </a:spcAft>
            </a:pPr>
            <a:endParaRPr lang="fr-FR" b="1" dirty="0">
              <a:ea typeface="Calibri" panose="020F0502020204030204" pitchFamily="34" charset="0"/>
              <a:cs typeface="Calibri" panose="020F0502020204030204" pitchFamily="34" charset="0"/>
            </a:endParaRPr>
          </a:p>
          <a:p>
            <a:pPr algn="just">
              <a:spcAft>
                <a:spcPts val="0"/>
              </a:spcAft>
            </a:pPr>
            <a:r>
              <a:rPr lang="fr-FR" b="1" dirty="0">
                <a:ea typeface="Calibri" panose="020F0502020204030204" pitchFamily="34" charset="0"/>
                <a:cs typeface="Calibri" panose="020F0502020204030204" pitchFamily="34" charset="0"/>
              </a:rPr>
              <a:t>Les évaluateurs doivent coter l’ensemble des éléments d’évaluation définis, critère par critère. Chaque élément d’évaluation d’un critère fait l’objet d’une cotation à partir des réponses apportées. </a:t>
            </a:r>
          </a:p>
          <a:p>
            <a:pPr algn="just">
              <a:spcAft>
                <a:spcPts val="0"/>
              </a:spcAft>
            </a:pPr>
            <a:endParaRPr lang="fr-FR" b="1" dirty="0" smtClean="0">
              <a:ea typeface="Calibri" panose="020F0502020204030204" pitchFamily="34" charset="0"/>
              <a:cs typeface="Calibri" panose="020F0502020204030204" pitchFamily="34" charset="0"/>
            </a:endParaRPr>
          </a:p>
          <a:p>
            <a:pPr algn="just">
              <a:spcAft>
                <a:spcPts val="0"/>
              </a:spcAft>
            </a:pPr>
            <a:r>
              <a:rPr lang="fr-FR" b="1" dirty="0" smtClean="0">
                <a:ea typeface="Calibri" panose="020F0502020204030204" pitchFamily="34" charset="0"/>
                <a:cs typeface="Calibri" panose="020F0502020204030204" pitchFamily="34" charset="0"/>
              </a:rPr>
              <a:t>5 </a:t>
            </a:r>
            <a:r>
              <a:rPr lang="fr-FR" b="1" dirty="0">
                <a:ea typeface="Calibri" panose="020F0502020204030204" pitchFamily="34" charset="0"/>
                <a:cs typeface="Calibri" panose="020F0502020204030204" pitchFamily="34" charset="0"/>
              </a:rPr>
              <a:t>niveaux de cotation sont possibles : 1 est le niveau le plus faible et * le niveau le plus élevé. Il existe des cas particuliers: </a:t>
            </a:r>
          </a:p>
          <a:p>
            <a:pPr marL="285750" indent="-285750" algn="just">
              <a:spcAft>
                <a:spcPts val="0"/>
              </a:spcAft>
              <a:buFont typeface="Arial" panose="020B0604020202020204" pitchFamily="34" charset="0"/>
              <a:buChar char="•"/>
            </a:pPr>
            <a:r>
              <a:rPr lang="fr-FR" b="1" dirty="0">
                <a:ea typeface="Calibri" panose="020F0502020204030204" pitchFamily="34" charset="0"/>
                <a:cs typeface="Calibri" panose="020F0502020204030204" pitchFamily="34" charset="0"/>
              </a:rPr>
              <a:t>L’élément d’évaluation ne s’applique pas à la situation. Il se peut qu’au regard des missions et du cadre d’intervention, ainsi que du cadre d’accompagnement de la personne considérée ou de la mesure qui s’impose à elle, l’évaluateur soit amener à coter NC (Non Concerné). L’évaluateur doit en justifiant le choix. Cette cotation n’est pas comptabilisée et n’affecte pas la cotation. Cette faculté n’est pas offerte pour les critères impératifs (sauf pour le critère 3.6.2).</a:t>
            </a:r>
          </a:p>
          <a:p>
            <a:pPr marL="285750" indent="-285750" algn="just">
              <a:spcAft>
                <a:spcPts val="0"/>
              </a:spcAft>
              <a:buFont typeface="Arial" panose="020B0604020202020204" pitchFamily="34" charset="0"/>
              <a:buChar char="•"/>
            </a:pPr>
            <a:r>
              <a:rPr lang="fr-FR" b="1" dirty="0">
                <a:ea typeface="Calibri" panose="020F0502020204030204" pitchFamily="34" charset="0"/>
                <a:cs typeface="Calibri" panose="020F0502020204030204" pitchFamily="34" charset="0"/>
              </a:rPr>
              <a:t>La réponse apportée par la personne accompagnée ne permet pas, malgré la reformulation, la cotation de l’élément d’évaluation : Il est possible de coter RI (Réponse Inadaptée). Cette cotation est sans impact sur le résultat et n’est possible que dans le cadre de l’entretien avec la personne accompagnée du chapitre 1. </a:t>
            </a:r>
          </a:p>
          <a:p>
            <a:pPr marL="285750" indent="-285750" algn="just">
              <a:spcAft>
                <a:spcPts val="0"/>
              </a:spcAft>
              <a:buFont typeface="Arial" panose="020B0604020202020204" pitchFamily="34" charset="0"/>
              <a:buChar char="•"/>
            </a:pPr>
            <a:r>
              <a:rPr lang="fr-FR" b="1" dirty="0">
                <a:ea typeface="Calibri" panose="020F0502020204030204" pitchFamily="34" charset="0"/>
                <a:cs typeface="Calibri" panose="020F0502020204030204" pitchFamily="34" charset="0"/>
              </a:rPr>
              <a:t>La cotation * vise à mettre en valeur une pratique, une organisation ou tout élément d’évaluation optimisé au sein de l’ESSMS. L’élément coté * est comptabilisé à 4 et fait l’objet d’une mise en valeur au sein des axes forts identifiés au rapport d’évaluation. </a:t>
            </a:r>
          </a:p>
        </p:txBody>
      </p:sp>
      <p:sp>
        <p:nvSpPr>
          <p:cNvPr id="3" name="Rectangle 2"/>
          <p:cNvSpPr/>
          <p:nvPr/>
        </p:nvSpPr>
        <p:spPr>
          <a:xfrm>
            <a:off x="180108" y="334881"/>
            <a:ext cx="2492990" cy="369332"/>
          </a:xfrm>
          <a:prstGeom prst="rect">
            <a:avLst/>
          </a:prstGeom>
        </p:spPr>
        <p:txBody>
          <a:bodyPr wrap="none">
            <a:spAutoFit/>
          </a:bodyPr>
          <a:lstStyle/>
          <a:p>
            <a:r>
              <a:rPr lang="fr-FR" b="1" dirty="0" smtClean="0">
                <a:solidFill>
                  <a:schemeClr val="accent1"/>
                </a:solidFill>
              </a:rPr>
              <a:t>Le système de cotation</a:t>
            </a:r>
            <a:endParaRPr lang="fr-FR" b="1" dirty="0">
              <a:solidFill>
                <a:schemeClr val="accent1"/>
              </a:solidFill>
            </a:endParaRPr>
          </a:p>
        </p:txBody>
      </p:sp>
    </p:spTree>
    <p:extLst>
      <p:ext uri="{BB962C8B-B14F-4D97-AF65-F5344CB8AC3E}">
        <p14:creationId xmlns:p14="http://schemas.microsoft.com/office/powerpoint/2010/main" val="1064259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312" y="1429894"/>
            <a:ext cx="5763492" cy="4247317"/>
          </a:xfrm>
          <a:prstGeom prst="rect">
            <a:avLst/>
          </a:prstGeom>
        </p:spPr>
        <p:txBody>
          <a:bodyPr wrap="square">
            <a:spAutoFit/>
          </a:bodyPr>
          <a:lstStyle/>
          <a:p>
            <a:pPr algn="just">
              <a:spcAft>
                <a:spcPts val="0"/>
              </a:spcAft>
            </a:pPr>
            <a:r>
              <a:rPr lang="fr-FR" b="1" dirty="0">
                <a:ea typeface="Calibri" panose="020F0502020204030204" pitchFamily="34" charset="0"/>
                <a:cs typeface="Calibri" panose="020F0502020204030204" pitchFamily="34" charset="0"/>
              </a:rPr>
              <a:t>18 critères sont définis dans le référentiel d’évaluation comme des impératifs de qualité pour la totalité des ESSMS. </a:t>
            </a:r>
            <a:endParaRPr lang="fr-FR" b="1" dirty="0" smtClean="0">
              <a:ea typeface="Calibri" panose="020F0502020204030204" pitchFamily="34" charset="0"/>
              <a:cs typeface="Calibri" panose="020F0502020204030204" pitchFamily="34" charset="0"/>
            </a:endParaRPr>
          </a:p>
          <a:p>
            <a:pPr algn="just">
              <a:spcAft>
                <a:spcPts val="0"/>
              </a:spcAft>
            </a:pPr>
            <a:endParaRPr lang="fr-FR" b="1" dirty="0">
              <a:ea typeface="Calibri" panose="020F0502020204030204" pitchFamily="34" charset="0"/>
              <a:cs typeface="Calibri" panose="020F0502020204030204" pitchFamily="34" charset="0"/>
            </a:endParaRPr>
          </a:p>
          <a:p>
            <a:pPr algn="just">
              <a:spcAft>
                <a:spcPts val="0"/>
              </a:spcAft>
            </a:pPr>
            <a:r>
              <a:rPr lang="fr-FR" b="1" dirty="0">
                <a:ea typeface="Calibri" panose="020F0502020204030204" pitchFamily="34" charset="0"/>
                <a:cs typeface="Calibri" panose="020F0502020204030204" pitchFamily="34" charset="0"/>
              </a:rPr>
              <a:t>Lors de l’évaluation, si leur maîtrise n’est pas totale, ils feront l’objet d’un traitement spécifique par l’évaluateur qui renseigne alors une fiche dédiée.</a:t>
            </a:r>
          </a:p>
          <a:p>
            <a:pPr algn="just">
              <a:spcAft>
                <a:spcPts val="0"/>
              </a:spcAft>
            </a:pPr>
            <a:endParaRPr lang="fr-FR" b="1" dirty="0">
              <a:ea typeface="Calibri" panose="020F0502020204030204" pitchFamily="34" charset="0"/>
              <a:cs typeface="Calibri" panose="020F0502020204030204" pitchFamily="34" charset="0"/>
            </a:endParaRPr>
          </a:p>
          <a:p>
            <a:pPr algn="just">
              <a:spcAft>
                <a:spcPts val="0"/>
              </a:spcAft>
            </a:pPr>
            <a:r>
              <a:rPr lang="fr-FR" b="1" dirty="0">
                <a:ea typeface="Calibri" panose="020F0502020204030204" pitchFamily="34" charset="0"/>
                <a:cs typeface="Calibri" panose="020F0502020204030204" pitchFamily="34" charset="0"/>
              </a:rPr>
              <a:t>Ces critères deviennent ainsi des </a:t>
            </a:r>
            <a:r>
              <a:rPr lang="fr-FR" b="1" u="sng" dirty="0">
                <a:ea typeface="Calibri" panose="020F0502020204030204" pitchFamily="34" charset="0"/>
                <a:cs typeface="Calibri" panose="020F0502020204030204" pitchFamily="34" charset="0"/>
              </a:rPr>
              <a:t>objectifs incontournables</a:t>
            </a:r>
            <a:r>
              <a:rPr lang="fr-FR" b="1" dirty="0">
                <a:ea typeface="Calibri" panose="020F0502020204030204" pitchFamily="34" charset="0"/>
                <a:cs typeface="Calibri" panose="020F0502020204030204" pitchFamily="34" charset="0"/>
              </a:rPr>
              <a:t> des démarches qualité et doivent être appréciés par les structures avant toute évaluation par un organisme habilité qui devra en cas d’écart rendre compte de la situation de façon précise pour alerter l’autorité d’un manquement notable de qualité au sein de la structure.</a:t>
            </a:r>
          </a:p>
        </p:txBody>
      </p:sp>
      <p:sp>
        <p:nvSpPr>
          <p:cNvPr id="3" name="Rectangle 2"/>
          <p:cNvSpPr/>
          <p:nvPr/>
        </p:nvSpPr>
        <p:spPr>
          <a:xfrm>
            <a:off x="108312" y="559325"/>
            <a:ext cx="2380780" cy="369332"/>
          </a:xfrm>
          <a:prstGeom prst="rect">
            <a:avLst/>
          </a:prstGeom>
        </p:spPr>
        <p:txBody>
          <a:bodyPr wrap="none">
            <a:spAutoFit/>
          </a:bodyPr>
          <a:lstStyle/>
          <a:p>
            <a:r>
              <a:rPr lang="fr-FR" b="1" dirty="0" smtClean="0">
                <a:solidFill>
                  <a:schemeClr val="accent1"/>
                </a:solidFill>
              </a:rPr>
              <a:t>Les critères impératifs</a:t>
            </a:r>
            <a:endParaRPr lang="fr-FR" b="1" dirty="0">
              <a:solidFill>
                <a:schemeClr val="accent1"/>
              </a:solidFill>
            </a:endParaRPr>
          </a:p>
        </p:txBody>
      </p:sp>
      <p:pic>
        <p:nvPicPr>
          <p:cNvPr id="4" name="Image 3"/>
          <p:cNvPicPr>
            <a:picLocks noChangeAspect="1"/>
          </p:cNvPicPr>
          <p:nvPr/>
        </p:nvPicPr>
        <p:blipFill>
          <a:blip r:embed="rId2"/>
          <a:stretch>
            <a:fillRect/>
          </a:stretch>
        </p:blipFill>
        <p:spPr>
          <a:xfrm>
            <a:off x="5871804" y="2082338"/>
            <a:ext cx="6320196" cy="3139860"/>
          </a:xfrm>
          <a:prstGeom prst="rect">
            <a:avLst/>
          </a:prstGeom>
        </p:spPr>
      </p:pic>
    </p:spTree>
    <p:extLst>
      <p:ext uri="{BB962C8B-B14F-4D97-AF65-F5344CB8AC3E}">
        <p14:creationId xmlns:p14="http://schemas.microsoft.com/office/powerpoint/2010/main" val="2804503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3107846152"/>
              </p:ext>
            </p:extLst>
          </p:nvPr>
        </p:nvGraphicFramePr>
        <p:xfrm>
          <a:off x="374915" y="1407246"/>
          <a:ext cx="11608421" cy="5450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1009591" y="2519799"/>
            <a:ext cx="4534998" cy="369332"/>
          </a:xfrm>
          <a:prstGeom prst="rect">
            <a:avLst/>
          </a:prstGeom>
          <a:noFill/>
        </p:spPr>
        <p:txBody>
          <a:bodyPr wrap="square" rtlCol="0">
            <a:spAutoFit/>
          </a:bodyPr>
          <a:lstStyle/>
          <a:p>
            <a:r>
              <a:rPr lang="fr-FR" b="1" dirty="0" smtClean="0"/>
              <a:t>Pendant la visite d’évaluation</a:t>
            </a:r>
            <a:endParaRPr lang="fr-FR" b="1" dirty="0"/>
          </a:p>
        </p:txBody>
      </p:sp>
      <p:sp>
        <p:nvSpPr>
          <p:cNvPr id="6" name="Rectangle 5"/>
          <p:cNvSpPr/>
          <p:nvPr/>
        </p:nvSpPr>
        <p:spPr>
          <a:xfrm>
            <a:off x="374915" y="393071"/>
            <a:ext cx="2380780" cy="369332"/>
          </a:xfrm>
          <a:prstGeom prst="rect">
            <a:avLst/>
          </a:prstGeom>
        </p:spPr>
        <p:txBody>
          <a:bodyPr wrap="none">
            <a:spAutoFit/>
          </a:bodyPr>
          <a:lstStyle/>
          <a:p>
            <a:r>
              <a:rPr lang="fr-FR" b="1" dirty="0" smtClean="0">
                <a:solidFill>
                  <a:schemeClr val="accent1"/>
                </a:solidFill>
              </a:rPr>
              <a:t>Les critères impératifs</a:t>
            </a:r>
            <a:endParaRPr lang="fr-FR" b="1" dirty="0">
              <a:solidFill>
                <a:schemeClr val="accent1"/>
              </a:solidFill>
            </a:endParaRPr>
          </a:p>
        </p:txBody>
      </p:sp>
      <p:sp>
        <p:nvSpPr>
          <p:cNvPr id="7" name="ZoneTexte 6"/>
          <p:cNvSpPr txBox="1"/>
          <p:nvPr/>
        </p:nvSpPr>
        <p:spPr>
          <a:xfrm>
            <a:off x="7239425" y="2519799"/>
            <a:ext cx="4534998" cy="369332"/>
          </a:xfrm>
          <a:prstGeom prst="rect">
            <a:avLst/>
          </a:prstGeom>
          <a:noFill/>
        </p:spPr>
        <p:txBody>
          <a:bodyPr wrap="square" rtlCol="0">
            <a:spAutoFit/>
          </a:bodyPr>
          <a:lstStyle/>
          <a:p>
            <a:r>
              <a:rPr lang="fr-FR" b="1" dirty="0" smtClean="0"/>
              <a:t>Après la visite d’évaluation</a:t>
            </a:r>
            <a:endParaRPr lang="fr-FR" b="1" dirty="0"/>
          </a:p>
        </p:txBody>
      </p:sp>
      <p:cxnSp>
        <p:nvCxnSpPr>
          <p:cNvPr id="8" name="Connecteur droit 7"/>
          <p:cNvCxnSpPr/>
          <p:nvPr/>
        </p:nvCxnSpPr>
        <p:spPr>
          <a:xfrm flipH="1">
            <a:off x="5938856" y="1857509"/>
            <a:ext cx="210" cy="14611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flipH="1">
            <a:off x="5938856" y="4617334"/>
            <a:ext cx="210" cy="1461156"/>
          </a:xfrm>
          <a:prstGeom prst="line">
            <a:avLst/>
          </a:prstGeom>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2533829" y="5115263"/>
            <a:ext cx="3749040" cy="830997"/>
          </a:xfrm>
          <a:prstGeom prst="rect">
            <a:avLst/>
          </a:prstGeom>
          <a:noFill/>
        </p:spPr>
        <p:txBody>
          <a:bodyPr wrap="square" rtlCol="0">
            <a:spAutoFit/>
          </a:bodyPr>
          <a:lstStyle/>
          <a:p>
            <a:r>
              <a:rPr lang="fr-FR" sz="1600" dirty="0" smtClean="0"/>
              <a:t>Investigations complémentaires</a:t>
            </a:r>
          </a:p>
          <a:p>
            <a:r>
              <a:rPr lang="fr-FR" sz="1600" dirty="0" smtClean="0"/>
              <a:t>Information de la gouvernance</a:t>
            </a:r>
          </a:p>
          <a:p>
            <a:r>
              <a:rPr lang="fr-FR" sz="1600" dirty="0" smtClean="0"/>
              <a:t>Intégration au rapport d’évaluation</a:t>
            </a:r>
            <a:endParaRPr lang="fr-FR" sz="1600" dirty="0"/>
          </a:p>
        </p:txBody>
      </p:sp>
      <p:sp>
        <p:nvSpPr>
          <p:cNvPr id="11" name="ZoneTexte 10"/>
          <p:cNvSpPr txBox="1"/>
          <p:nvPr/>
        </p:nvSpPr>
        <p:spPr>
          <a:xfrm>
            <a:off x="8442960" y="5238373"/>
            <a:ext cx="3749040" cy="584775"/>
          </a:xfrm>
          <a:prstGeom prst="rect">
            <a:avLst/>
          </a:prstGeom>
          <a:noFill/>
        </p:spPr>
        <p:txBody>
          <a:bodyPr wrap="square" rtlCol="0">
            <a:spAutoFit/>
          </a:bodyPr>
          <a:lstStyle/>
          <a:p>
            <a:r>
              <a:rPr lang="fr-FR" sz="1600" dirty="0" smtClean="0"/>
              <a:t>Investigation complémentaire possible par les autorités</a:t>
            </a:r>
          </a:p>
        </p:txBody>
      </p:sp>
      <p:sp>
        <p:nvSpPr>
          <p:cNvPr id="12" name="ZoneTexte 11"/>
          <p:cNvSpPr txBox="1"/>
          <p:nvPr/>
        </p:nvSpPr>
        <p:spPr>
          <a:xfrm>
            <a:off x="274236" y="6259523"/>
            <a:ext cx="10679110" cy="369332"/>
          </a:xfrm>
          <a:prstGeom prst="rect">
            <a:avLst/>
          </a:prstGeom>
          <a:noFill/>
        </p:spPr>
        <p:txBody>
          <a:bodyPr wrap="square" rtlCol="0">
            <a:spAutoFit/>
          </a:bodyPr>
          <a:lstStyle/>
          <a:p>
            <a:r>
              <a:rPr lang="fr-FR" dirty="0" smtClean="0"/>
              <a:t>La cotation NC n’est pas applicable aux critères impératifs (sauf critère 3.6.2) </a:t>
            </a:r>
            <a:endParaRPr lang="fr-FR" dirty="0"/>
          </a:p>
        </p:txBody>
      </p:sp>
      <p:cxnSp>
        <p:nvCxnSpPr>
          <p:cNvPr id="13" name="Connecteur droit 12"/>
          <p:cNvCxnSpPr/>
          <p:nvPr/>
        </p:nvCxnSpPr>
        <p:spPr>
          <a:xfrm flipH="1">
            <a:off x="4572000" y="4617334"/>
            <a:ext cx="3618" cy="4979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10494280" y="4617333"/>
            <a:ext cx="4695" cy="62104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5646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0" y="1848075"/>
            <a:ext cx="12192000" cy="5009925"/>
          </a:xfrm>
          <a:prstGeom prst="rect">
            <a:avLst/>
          </a:prstGeom>
        </p:spPr>
      </p:pic>
      <p:sp>
        <p:nvSpPr>
          <p:cNvPr id="3" name="Rectangle 2"/>
          <p:cNvSpPr/>
          <p:nvPr/>
        </p:nvSpPr>
        <p:spPr>
          <a:xfrm>
            <a:off x="374915" y="393071"/>
            <a:ext cx="2920671" cy="646331"/>
          </a:xfrm>
          <a:prstGeom prst="rect">
            <a:avLst/>
          </a:prstGeom>
        </p:spPr>
        <p:txBody>
          <a:bodyPr wrap="none">
            <a:spAutoFit/>
          </a:bodyPr>
          <a:lstStyle/>
          <a:p>
            <a:r>
              <a:rPr lang="fr-FR" b="1" dirty="0" smtClean="0">
                <a:solidFill>
                  <a:schemeClr val="accent1"/>
                </a:solidFill>
              </a:rPr>
              <a:t>Les méthodes d’évaluation </a:t>
            </a:r>
          </a:p>
          <a:p>
            <a:r>
              <a:rPr lang="fr-FR" b="1" dirty="0" smtClean="0">
                <a:solidFill>
                  <a:schemeClr val="accent1"/>
                </a:solidFill>
              </a:rPr>
              <a:t>Un chapitre = Une méthode</a:t>
            </a:r>
            <a:endParaRPr lang="fr-FR" b="1" dirty="0">
              <a:solidFill>
                <a:schemeClr val="accent1"/>
              </a:solidFill>
            </a:endParaRPr>
          </a:p>
        </p:txBody>
      </p:sp>
    </p:spTree>
    <p:extLst>
      <p:ext uri="{BB962C8B-B14F-4D97-AF65-F5344CB8AC3E}">
        <p14:creationId xmlns:p14="http://schemas.microsoft.com/office/powerpoint/2010/main" val="40969554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797751" y="1855661"/>
            <a:ext cx="9899994" cy="2232278"/>
            <a:chOff x="986270" y="215076"/>
            <a:chExt cx="9899994" cy="2232278"/>
          </a:xfrm>
        </p:grpSpPr>
        <p:sp>
          <p:nvSpPr>
            <p:cNvPr id="3" name="Pentagone 2"/>
            <p:cNvSpPr/>
            <p:nvPr/>
          </p:nvSpPr>
          <p:spPr>
            <a:xfrm rot="10800000">
              <a:off x="986270" y="215076"/>
              <a:ext cx="9899994" cy="223227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Pentagone 4"/>
            <p:cNvSpPr txBox="1"/>
            <p:nvPr/>
          </p:nvSpPr>
          <p:spPr>
            <a:xfrm>
              <a:off x="1544339" y="215076"/>
              <a:ext cx="9341925" cy="2232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6571" tIns="68580" rIns="128016" bIns="68580" numCol="1" spcCol="1270" anchor="ctr" anchorCtr="0">
              <a:noAutofit/>
            </a:bodyPr>
            <a:lstStyle/>
            <a:p>
              <a:pPr lvl="0" algn="l" defTabSz="800100">
                <a:lnSpc>
                  <a:spcPct val="90000"/>
                </a:lnSpc>
                <a:spcBef>
                  <a:spcPct val="0"/>
                </a:spcBef>
                <a:spcAft>
                  <a:spcPct val="35000"/>
                </a:spcAft>
              </a:pPr>
              <a:r>
                <a:rPr lang="fr-FR" sz="1800" kern="1200" dirty="0" smtClean="0"/>
                <a:t>Centrée sur l’analyse de l’accompagnement d’une personne</a:t>
              </a:r>
            </a:p>
            <a:p>
              <a:pPr lvl="0" algn="l" defTabSz="800100">
                <a:lnSpc>
                  <a:spcPct val="90000"/>
                </a:lnSpc>
                <a:spcBef>
                  <a:spcPct val="0"/>
                </a:spcBef>
                <a:spcAft>
                  <a:spcPct val="35000"/>
                </a:spcAft>
              </a:pPr>
              <a:r>
                <a:rPr lang="fr-FR" sz="1800" kern="1200" dirty="0" smtClean="0"/>
                <a:t>Permet d’apprécier la qualité des pratiques au quotidien</a:t>
              </a:r>
            </a:p>
            <a:p>
              <a:pPr lvl="0" algn="l" defTabSz="800100">
                <a:lnSpc>
                  <a:spcPct val="90000"/>
                </a:lnSpc>
                <a:spcBef>
                  <a:spcPct val="0"/>
                </a:spcBef>
                <a:spcAft>
                  <a:spcPct val="35000"/>
                </a:spcAft>
              </a:pPr>
              <a:r>
                <a:rPr lang="fr-FR" sz="1800" kern="1200" dirty="0" smtClean="0"/>
                <a:t>S’appuie sur le recueil, avec son consentement, de l’expérience de la personne et de l’expression des professionnels qui l’accompagnement au quotidien</a:t>
              </a:r>
            </a:p>
            <a:p>
              <a:pPr lvl="0" algn="l" defTabSz="800100">
                <a:lnSpc>
                  <a:spcPct val="90000"/>
                </a:lnSpc>
                <a:spcBef>
                  <a:spcPct val="0"/>
                </a:spcBef>
                <a:spcAft>
                  <a:spcPct val="35000"/>
                </a:spcAft>
              </a:pPr>
              <a:r>
                <a:rPr lang="fr-FR" sz="1800" kern="1200" dirty="0" smtClean="0"/>
                <a:t>Vise à renforcer l’engagement de la personne comme actrice de son parcours et d’être partenaire dans l’amélioration des pratiques</a:t>
              </a:r>
              <a:endParaRPr lang="fr-FR" sz="1800" kern="1200" dirty="0"/>
            </a:p>
          </p:txBody>
        </p:sp>
      </p:grpSp>
      <p:grpSp>
        <p:nvGrpSpPr>
          <p:cNvPr id="8" name="Groupe 7"/>
          <p:cNvGrpSpPr/>
          <p:nvPr/>
        </p:nvGrpSpPr>
        <p:grpSpPr>
          <a:xfrm>
            <a:off x="1797751" y="4204318"/>
            <a:ext cx="10075045" cy="2312861"/>
            <a:chOff x="986270" y="215076"/>
            <a:chExt cx="10075045" cy="2312861"/>
          </a:xfrm>
        </p:grpSpPr>
        <p:sp>
          <p:nvSpPr>
            <p:cNvPr id="9" name="Pentagone 8"/>
            <p:cNvSpPr/>
            <p:nvPr/>
          </p:nvSpPr>
          <p:spPr>
            <a:xfrm rot="10800000">
              <a:off x="986270" y="215076"/>
              <a:ext cx="9899994" cy="2232278"/>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Pentagone 4"/>
            <p:cNvSpPr txBox="1"/>
            <p:nvPr/>
          </p:nvSpPr>
          <p:spPr>
            <a:xfrm>
              <a:off x="1719390" y="295659"/>
              <a:ext cx="9341925" cy="22322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6571" tIns="68580" rIns="128016" bIns="68580" numCol="1" spcCol="1270" anchor="ctr" anchorCtr="0">
              <a:noAutofit/>
            </a:bodyPr>
            <a:lstStyle/>
            <a:p>
              <a:pPr lvl="0" algn="l" defTabSz="800100">
                <a:lnSpc>
                  <a:spcPct val="90000"/>
                </a:lnSpc>
                <a:spcBef>
                  <a:spcPct val="0"/>
                </a:spcBef>
                <a:spcAft>
                  <a:spcPct val="35000"/>
                </a:spcAft>
              </a:pPr>
              <a:r>
                <a:rPr lang="fr-FR" sz="1800" kern="1200" dirty="0" smtClean="0"/>
                <a:t>Consiste à rencontrer individuellement au moins trois personnes accompagnées ainsi que le CVS (le cas échéant)</a:t>
              </a:r>
            </a:p>
            <a:p>
              <a:pPr lvl="0" algn="l" defTabSz="800100">
                <a:lnSpc>
                  <a:spcPct val="90000"/>
                </a:lnSpc>
                <a:spcBef>
                  <a:spcPct val="0"/>
                </a:spcBef>
                <a:spcAft>
                  <a:spcPct val="35000"/>
                </a:spcAft>
              </a:pPr>
              <a:r>
                <a:rPr lang="fr-FR" sz="1800" kern="1200" dirty="0" smtClean="0"/>
                <a:t>Permet d’avoir le point de vue de la personne accompagnée, selon son expérience, sur les différentes thématiques du chapitre 1</a:t>
              </a:r>
            </a:p>
            <a:p>
              <a:pPr lvl="0" algn="l" defTabSz="800100">
                <a:lnSpc>
                  <a:spcPct val="90000"/>
                </a:lnSpc>
                <a:spcBef>
                  <a:spcPct val="0"/>
                </a:spcBef>
                <a:spcAft>
                  <a:spcPct val="35000"/>
                </a:spcAft>
              </a:pPr>
              <a:r>
                <a:rPr lang="fr-FR" sz="1800" kern="1200" dirty="0" smtClean="0"/>
                <a:t>Des entretiens avec les professionnels viennent conforter et compléter les éléments recueillis auprès des personnes accompagnées</a:t>
              </a:r>
              <a:endParaRPr lang="fr-FR" sz="1800" kern="1200" dirty="0"/>
            </a:p>
          </p:txBody>
        </p:sp>
      </p:grpSp>
      <p:sp>
        <p:nvSpPr>
          <p:cNvPr id="11" name="Ellipse 10"/>
          <p:cNvSpPr/>
          <p:nvPr/>
        </p:nvSpPr>
        <p:spPr>
          <a:xfrm>
            <a:off x="889580" y="2238680"/>
            <a:ext cx="1466240" cy="146624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Ellipse 11"/>
          <p:cNvSpPr/>
          <p:nvPr/>
        </p:nvSpPr>
        <p:spPr>
          <a:xfrm>
            <a:off x="941658" y="4587337"/>
            <a:ext cx="1466240" cy="146624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ctangle 12"/>
          <p:cNvSpPr/>
          <p:nvPr/>
        </p:nvSpPr>
        <p:spPr>
          <a:xfrm>
            <a:off x="480960" y="603911"/>
            <a:ext cx="3853876" cy="369332"/>
          </a:xfrm>
          <a:prstGeom prst="rect">
            <a:avLst/>
          </a:prstGeom>
        </p:spPr>
        <p:txBody>
          <a:bodyPr wrap="none">
            <a:spAutoFit/>
          </a:bodyPr>
          <a:lstStyle/>
          <a:p>
            <a:r>
              <a:rPr lang="fr-FR" b="1" dirty="0" smtClean="0">
                <a:solidFill>
                  <a:schemeClr val="accent1"/>
                </a:solidFill>
              </a:rPr>
              <a:t>La méthode de l’accompagné traceur</a:t>
            </a:r>
            <a:endParaRPr lang="fr-FR" b="1" dirty="0">
              <a:solidFill>
                <a:schemeClr val="accent1"/>
              </a:solidFill>
            </a:endParaRPr>
          </a:p>
        </p:txBody>
      </p:sp>
    </p:spTree>
    <p:extLst>
      <p:ext uri="{BB962C8B-B14F-4D97-AF65-F5344CB8AC3E}">
        <p14:creationId xmlns:p14="http://schemas.microsoft.com/office/powerpoint/2010/main" val="1027201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2158982" y="2285106"/>
            <a:ext cx="9683981" cy="1340525"/>
            <a:chOff x="1205994" y="2821037"/>
            <a:chExt cx="9683981" cy="1340525"/>
          </a:xfrm>
        </p:grpSpPr>
        <p:sp>
          <p:nvSpPr>
            <p:cNvPr id="7" name="Pentagone 6"/>
            <p:cNvSpPr/>
            <p:nvPr/>
          </p:nvSpPr>
          <p:spPr>
            <a:xfrm rot="10800000">
              <a:off x="1205994" y="2821037"/>
              <a:ext cx="9683981" cy="1340525"/>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Pentagone 4"/>
            <p:cNvSpPr txBox="1"/>
            <p:nvPr/>
          </p:nvSpPr>
          <p:spPr>
            <a:xfrm rot="21600000">
              <a:off x="1541125" y="2821037"/>
              <a:ext cx="9348850" cy="1340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6571" tIns="68580" rIns="128016" bIns="68580" numCol="1" spcCol="1270" anchor="ctr" anchorCtr="0">
              <a:noAutofit/>
            </a:bodyPr>
            <a:lstStyle/>
            <a:p>
              <a:pPr lvl="0" algn="l" defTabSz="800100">
                <a:lnSpc>
                  <a:spcPct val="90000"/>
                </a:lnSpc>
                <a:spcBef>
                  <a:spcPct val="0"/>
                </a:spcBef>
                <a:spcAft>
                  <a:spcPct val="35000"/>
                </a:spcAft>
              </a:pPr>
              <a:r>
                <a:rPr lang="fr-FR" sz="1800" kern="1200" dirty="0" smtClean="0"/>
                <a:t>Centrée sur l’évaluation de la mise en œuvre d’un processus sur le terrain</a:t>
              </a:r>
            </a:p>
            <a:p>
              <a:pPr lvl="0" algn="l" defTabSz="800100">
                <a:lnSpc>
                  <a:spcPct val="90000"/>
                </a:lnSpc>
                <a:spcBef>
                  <a:spcPct val="0"/>
                </a:spcBef>
                <a:spcAft>
                  <a:spcPct val="35000"/>
                </a:spcAft>
              </a:pPr>
              <a:r>
                <a:rPr lang="fr-FR" sz="1800" kern="1200" dirty="0" smtClean="0"/>
                <a:t>S’appuie sur un entretien avec les professionnels, réalisé en équipe     pluridisciplinaire puis sur un entretien avec la gouvernance permettant d’éclairer les éléments recueillis et observés</a:t>
              </a:r>
              <a:endParaRPr lang="fr-FR" sz="1800" kern="1200" dirty="0"/>
            </a:p>
          </p:txBody>
        </p:sp>
      </p:grpSp>
      <p:grpSp>
        <p:nvGrpSpPr>
          <p:cNvPr id="9" name="Groupe 8"/>
          <p:cNvGrpSpPr/>
          <p:nvPr/>
        </p:nvGrpSpPr>
        <p:grpSpPr>
          <a:xfrm>
            <a:off x="1941923" y="3768203"/>
            <a:ext cx="9901040" cy="1981027"/>
            <a:chOff x="1188340" y="2863569"/>
            <a:chExt cx="9683981" cy="1340525"/>
          </a:xfrm>
        </p:grpSpPr>
        <p:sp>
          <p:nvSpPr>
            <p:cNvPr id="10" name="Pentagone 9"/>
            <p:cNvSpPr/>
            <p:nvPr/>
          </p:nvSpPr>
          <p:spPr>
            <a:xfrm rot="10800000">
              <a:off x="1188340" y="2863569"/>
              <a:ext cx="9683981" cy="1340525"/>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Pentagone 4"/>
            <p:cNvSpPr txBox="1"/>
            <p:nvPr/>
          </p:nvSpPr>
          <p:spPr>
            <a:xfrm>
              <a:off x="1523471" y="3071925"/>
              <a:ext cx="9348850" cy="78382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6571" tIns="68580" rIns="128016" bIns="68580" numCol="1" spcCol="1270" anchor="ctr" anchorCtr="0">
              <a:noAutofit/>
            </a:bodyPr>
            <a:lstStyle/>
            <a:p>
              <a:pPr lvl="0" algn="l" defTabSz="800100">
                <a:lnSpc>
                  <a:spcPct val="90000"/>
                </a:lnSpc>
                <a:spcBef>
                  <a:spcPct val="0"/>
                </a:spcBef>
                <a:spcAft>
                  <a:spcPct val="35000"/>
                </a:spcAft>
              </a:pPr>
              <a:r>
                <a:rPr lang="fr-FR" sz="1800" kern="1200" dirty="0" smtClean="0"/>
                <a:t>Consiste à évaluer sur le terrain la capacité des professionnels à avoir un questionnement éthique, à garantir l’effectivité des droits des personnes accompagnées, à favoriser leur expression et participation…</a:t>
              </a:r>
            </a:p>
            <a:p>
              <a:pPr lvl="0" algn="l" defTabSz="800100">
                <a:lnSpc>
                  <a:spcPct val="90000"/>
                </a:lnSpc>
                <a:spcBef>
                  <a:spcPct val="0"/>
                </a:spcBef>
                <a:spcAft>
                  <a:spcPct val="35000"/>
                </a:spcAft>
              </a:pPr>
              <a:r>
                <a:rPr lang="fr-FR" sz="1800" kern="1200" dirty="0" smtClean="0"/>
                <a:t>La méthode s’appuie sur l’application des processus par les professionnels, la mise œuvre des procédures et leur maitrise</a:t>
              </a:r>
            </a:p>
            <a:p>
              <a:pPr lvl="0" algn="l" defTabSz="800100">
                <a:lnSpc>
                  <a:spcPct val="90000"/>
                </a:lnSpc>
                <a:spcBef>
                  <a:spcPct val="0"/>
                </a:spcBef>
                <a:spcAft>
                  <a:spcPct val="35000"/>
                </a:spcAft>
              </a:pPr>
              <a:r>
                <a:rPr lang="fr-FR" dirty="0" smtClean="0"/>
                <a:t>L’évaluation part du terrain pour remonter vers le processus</a:t>
              </a:r>
              <a:endParaRPr lang="fr-FR" sz="1800" kern="1200" dirty="0"/>
            </a:p>
          </p:txBody>
        </p:sp>
      </p:grpSp>
      <p:sp>
        <p:nvSpPr>
          <p:cNvPr id="12" name="Ellipse 11"/>
          <p:cNvSpPr/>
          <p:nvPr/>
        </p:nvSpPr>
        <p:spPr>
          <a:xfrm>
            <a:off x="1027873" y="2285104"/>
            <a:ext cx="1466240" cy="146624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Ellipse 12"/>
          <p:cNvSpPr/>
          <p:nvPr/>
        </p:nvSpPr>
        <p:spPr>
          <a:xfrm>
            <a:off x="1037482" y="3893915"/>
            <a:ext cx="1466240" cy="146624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ectangle 13"/>
          <p:cNvSpPr/>
          <p:nvPr/>
        </p:nvSpPr>
        <p:spPr>
          <a:xfrm>
            <a:off x="567175" y="675701"/>
            <a:ext cx="3036409" cy="369332"/>
          </a:xfrm>
          <a:prstGeom prst="rect">
            <a:avLst/>
          </a:prstGeom>
        </p:spPr>
        <p:txBody>
          <a:bodyPr wrap="none">
            <a:spAutoFit/>
          </a:bodyPr>
          <a:lstStyle/>
          <a:p>
            <a:r>
              <a:rPr lang="fr-FR" b="1" dirty="0">
                <a:solidFill>
                  <a:schemeClr val="accent1"/>
                </a:solidFill>
              </a:rPr>
              <a:t>La méthode </a:t>
            </a:r>
            <a:r>
              <a:rPr lang="fr-FR" b="1" dirty="0" smtClean="0">
                <a:solidFill>
                  <a:schemeClr val="accent1"/>
                </a:solidFill>
              </a:rPr>
              <a:t>du traceur ciblé</a:t>
            </a:r>
            <a:endParaRPr lang="fr-FR" b="1" dirty="0">
              <a:solidFill>
                <a:schemeClr val="accent1"/>
              </a:solidFill>
            </a:endParaRPr>
          </a:p>
        </p:txBody>
      </p:sp>
    </p:spTree>
    <p:extLst>
      <p:ext uri="{BB962C8B-B14F-4D97-AF65-F5344CB8AC3E}">
        <p14:creationId xmlns:p14="http://schemas.microsoft.com/office/powerpoint/2010/main" val="16860648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857554" y="2191109"/>
            <a:ext cx="9899994" cy="2068030"/>
            <a:chOff x="1016746" y="4509028"/>
            <a:chExt cx="9899994" cy="2068030"/>
          </a:xfrm>
        </p:grpSpPr>
        <p:sp>
          <p:nvSpPr>
            <p:cNvPr id="3" name="Pentagone 2"/>
            <p:cNvSpPr/>
            <p:nvPr/>
          </p:nvSpPr>
          <p:spPr>
            <a:xfrm rot="10800000">
              <a:off x="1016746" y="4509028"/>
              <a:ext cx="9899994" cy="2068030"/>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Pentagone 4"/>
            <p:cNvSpPr txBox="1"/>
            <p:nvPr/>
          </p:nvSpPr>
          <p:spPr>
            <a:xfrm rot="21600000">
              <a:off x="1533753" y="4509028"/>
              <a:ext cx="9382987" cy="20680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6571" tIns="68580" rIns="128016" bIns="68580" numCol="1" spcCol="1270" anchor="ctr" anchorCtr="0">
              <a:noAutofit/>
            </a:bodyPr>
            <a:lstStyle/>
            <a:p>
              <a:pPr lvl="0" algn="l" defTabSz="800100">
                <a:lnSpc>
                  <a:spcPct val="90000"/>
                </a:lnSpc>
                <a:spcBef>
                  <a:spcPct val="0"/>
                </a:spcBef>
                <a:spcAft>
                  <a:spcPct val="35000"/>
                </a:spcAft>
              </a:pPr>
              <a:r>
                <a:rPr lang="fr-FR" sz="1800" kern="1200" dirty="0" smtClean="0"/>
                <a:t>Permet d’évaluer l’organisation de l’ESSMS pour s’assurer de la maîtrise des processus mis en œuvre et de leur capacité à atteindre les objectifs</a:t>
              </a:r>
            </a:p>
            <a:p>
              <a:pPr lvl="0" algn="l" defTabSz="800100">
                <a:lnSpc>
                  <a:spcPct val="90000"/>
                </a:lnSpc>
                <a:spcBef>
                  <a:spcPct val="0"/>
                </a:spcBef>
                <a:spcAft>
                  <a:spcPct val="35000"/>
                </a:spcAft>
              </a:pPr>
              <a:r>
                <a:rPr lang="fr-FR" sz="1800" kern="1200" dirty="0" smtClean="0"/>
                <a:t>Part du processus, tel qu’il est défini, jusqu’à sa mise en œuvre réelle par les professionnels</a:t>
              </a:r>
            </a:p>
            <a:p>
              <a:pPr lvl="0" algn="l" defTabSz="800100">
                <a:lnSpc>
                  <a:spcPct val="90000"/>
                </a:lnSpc>
                <a:spcBef>
                  <a:spcPct val="0"/>
                </a:spcBef>
                <a:spcAft>
                  <a:spcPct val="35000"/>
                </a:spcAft>
              </a:pPr>
              <a:r>
                <a:rPr lang="fr-FR" sz="1800" kern="1200" dirty="0" smtClean="0"/>
                <a:t>S’appuie sur une rencontre avec la gouvernance de l’ESSMS puis sur un entretien avec les professionnels et, le cas échéant, sur une entretien avec les représentants du CVS   </a:t>
              </a:r>
              <a:endParaRPr lang="fr-FR" sz="1800" kern="1200" dirty="0"/>
            </a:p>
          </p:txBody>
        </p:sp>
      </p:grpSp>
      <p:grpSp>
        <p:nvGrpSpPr>
          <p:cNvPr id="5" name="Groupe 4"/>
          <p:cNvGrpSpPr/>
          <p:nvPr/>
        </p:nvGrpSpPr>
        <p:grpSpPr>
          <a:xfrm>
            <a:off x="1857554" y="4333955"/>
            <a:ext cx="9899994" cy="1645555"/>
            <a:chOff x="865421" y="6358759"/>
            <a:chExt cx="9899994" cy="1834001"/>
          </a:xfrm>
        </p:grpSpPr>
        <p:sp>
          <p:nvSpPr>
            <p:cNvPr id="6" name="Pentagone 5"/>
            <p:cNvSpPr/>
            <p:nvPr/>
          </p:nvSpPr>
          <p:spPr>
            <a:xfrm rot="10800000">
              <a:off x="865421" y="6457256"/>
              <a:ext cx="9899994" cy="1735504"/>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Pentagone 4"/>
            <p:cNvSpPr txBox="1"/>
            <p:nvPr/>
          </p:nvSpPr>
          <p:spPr>
            <a:xfrm>
              <a:off x="1382428" y="6358759"/>
              <a:ext cx="9382987" cy="17329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6571" tIns="68580" rIns="128016" bIns="68580" numCol="1" spcCol="1270" anchor="ctr" anchorCtr="0">
              <a:noAutofit/>
            </a:bodyPr>
            <a:lstStyle/>
            <a:p>
              <a:pPr lvl="0" algn="l" defTabSz="800100">
                <a:lnSpc>
                  <a:spcPct val="90000"/>
                </a:lnSpc>
                <a:spcBef>
                  <a:spcPct val="0"/>
                </a:spcBef>
                <a:spcAft>
                  <a:spcPct val="35000"/>
                </a:spcAft>
              </a:pPr>
              <a:r>
                <a:rPr lang="fr-FR" sz="1800" kern="1200" dirty="0" smtClean="0"/>
                <a:t>Permet d’évaluer la capacité de l’ESSMS à impulser la bientraitance et l’éthique, à garantir les droits des personnes accompagnées, à favoriser leur expression et participation, etc. au travers de la mise en œuvre de documents d’orientation et support, projet, procédures, formations, etc.</a:t>
              </a:r>
              <a:endParaRPr lang="fr-FR" sz="1800" kern="1200" dirty="0"/>
            </a:p>
          </p:txBody>
        </p:sp>
      </p:grpSp>
      <p:sp>
        <p:nvSpPr>
          <p:cNvPr id="8" name="Ellipse 7"/>
          <p:cNvSpPr/>
          <p:nvPr/>
        </p:nvSpPr>
        <p:spPr>
          <a:xfrm>
            <a:off x="908321" y="2400563"/>
            <a:ext cx="1466240" cy="146624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Ellipse 8"/>
          <p:cNvSpPr/>
          <p:nvPr/>
        </p:nvSpPr>
        <p:spPr>
          <a:xfrm>
            <a:off x="1005469" y="4378295"/>
            <a:ext cx="1466240" cy="1466240"/>
          </a:xfrm>
          <a:prstGeom prst="ellipse">
            <a:avLst/>
          </a:prstGeom>
          <a:blipFill rotWithShape="1">
            <a:blip r:embed="rId2"/>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Rectangle 9"/>
          <p:cNvSpPr/>
          <p:nvPr/>
        </p:nvSpPr>
        <p:spPr>
          <a:xfrm>
            <a:off x="567175" y="675701"/>
            <a:ext cx="3235309" cy="369332"/>
          </a:xfrm>
          <a:prstGeom prst="rect">
            <a:avLst/>
          </a:prstGeom>
        </p:spPr>
        <p:txBody>
          <a:bodyPr wrap="none">
            <a:spAutoFit/>
          </a:bodyPr>
          <a:lstStyle/>
          <a:p>
            <a:r>
              <a:rPr lang="fr-FR" b="1" dirty="0">
                <a:solidFill>
                  <a:schemeClr val="accent1"/>
                </a:solidFill>
              </a:rPr>
              <a:t>La méthode </a:t>
            </a:r>
            <a:r>
              <a:rPr lang="fr-FR" b="1" dirty="0" smtClean="0">
                <a:solidFill>
                  <a:schemeClr val="accent1"/>
                </a:solidFill>
              </a:rPr>
              <a:t>de l’audit système</a:t>
            </a:r>
            <a:endParaRPr lang="fr-FR" b="1" dirty="0">
              <a:solidFill>
                <a:schemeClr val="accent1"/>
              </a:solidFill>
            </a:endParaRPr>
          </a:p>
        </p:txBody>
      </p:sp>
    </p:spTree>
    <p:extLst>
      <p:ext uri="{BB962C8B-B14F-4D97-AF65-F5344CB8AC3E}">
        <p14:creationId xmlns:p14="http://schemas.microsoft.com/office/powerpoint/2010/main" val="846643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9</a:t>
            </a:r>
            <a:r>
              <a:rPr lang="fr-FR" dirty="0" smtClean="0"/>
              <a:t>. La Mise en œuvre d’un accueil inconditionnel</a:t>
            </a:r>
            <a:endParaRPr lang="fr-FR" dirty="0"/>
          </a:p>
        </p:txBody>
      </p:sp>
    </p:spTree>
    <p:extLst>
      <p:ext uri="{BB962C8B-B14F-4D97-AF65-F5344CB8AC3E}">
        <p14:creationId xmlns:p14="http://schemas.microsoft.com/office/powerpoint/2010/main" val="3079395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3</a:t>
            </a:r>
            <a:r>
              <a:rPr lang="fr-FR" dirty="0" smtClean="0"/>
              <a:t>. Election d’un(e) Vice-Président(e) Délégué(e)</a:t>
            </a:r>
            <a:endParaRPr lang="fr-FR" dirty="0"/>
          </a:p>
        </p:txBody>
      </p:sp>
    </p:spTree>
    <p:extLst>
      <p:ext uri="{BB962C8B-B14F-4D97-AF65-F5344CB8AC3E}">
        <p14:creationId xmlns:p14="http://schemas.microsoft.com/office/powerpoint/2010/main" val="23432686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10. Les aides sociales facultatives</a:t>
            </a:r>
            <a:endParaRPr lang="fr-FR" dirty="0"/>
          </a:p>
        </p:txBody>
      </p:sp>
    </p:spTree>
    <p:extLst>
      <p:ext uri="{BB962C8B-B14F-4D97-AF65-F5344CB8AC3E}">
        <p14:creationId xmlns:p14="http://schemas.microsoft.com/office/powerpoint/2010/main" val="7176833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11. Points divers</a:t>
            </a:r>
            <a:endParaRPr lang="fr-FR" dirty="0"/>
          </a:p>
        </p:txBody>
      </p:sp>
    </p:spTree>
    <p:extLst>
      <p:ext uri="{BB962C8B-B14F-4D97-AF65-F5344CB8AC3E}">
        <p14:creationId xmlns:p14="http://schemas.microsoft.com/office/powerpoint/2010/main" val="15539688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12. Planification et organisation de la prochaine rencontre</a:t>
            </a:r>
            <a:endParaRPr lang="fr-FR" dirty="0"/>
          </a:p>
        </p:txBody>
      </p:sp>
    </p:spTree>
    <p:extLst>
      <p:ext uri="{BB962C8B-B14F-4D97-AF65-F5344CB8AC3E}">
        <p14:creationId xmlns:p14="http://schemas.microsoft.com/office/powerpoint/2010/main" val="339551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 y="113803"/>
            <a:ext cx="12014661" cy="4524315"/>
          </a:xfrm>
          <a:prstGeom prst="rect">
            <a:avLst/>
          </a:prstGeom>
        </p:spPr>
        <p:txBody>
          <a:bodyPr wrap="square">
            <a:spAutoFit/>
          </a:bodyPr>
          <a:lstStyle/>
          <a:p>
            <a:pPr marL="107950" indent="-90170" algn="just">
              <a:spcAft>
                <a:spcPts val="0"/>
              </a:spcAft>
              <a:tabLst>
                <a:tab pos="107950" algn="l"/>
              </a:tabLst>
            </a:pPr>
            <a:r>
              <a:rPr lang="fr-FR" dirty="0" smtClean="0">
                <a:ea typeface="Times New Roman" panose="02020603050405020304" pitchFamily="18" charset="0"/>
                <a:cs typeface="Arial" panose="020B0604020202020204" pitchFamily="34" charset="0"/>
              </a:rPr>
              <a:t>	</a:t>
            </a:r>
            <a:r>
              <a:rPr lang="fr-FR" b="1" dirty="0" smtClean="0">
                <a:solidFill>
                  <a:schemeClr val="accent1"/>
                </a:solidFill>
                <a:ea typeface="Times New Roman" panose="02020603050405020304" pitchFamily="18" charset="0"/>
                <a:cs typeface="Arial" panose="020B0604020202020204" pitchFamily="34" charset="0"/>
              </a:rPr>
              <a:t>L’article </a:t>
            </a:r>
            <a:r>
              <a:rPr lang="fr-FR" b="1" dirty="0">
                <a:solidFill>
                  <a:schemeClr val="accent1"/>
                </a:solidFill>
                <a:ea typeface="Times New Roman" panose="02020603050405020304" pitchFamily="18" charset="0"/>
                <a:cs typeface="Arial" panose="020B0604020202020204" pitchFamily="34" charset="0"/>
              </a:rPr>
              <a:t>141 de la loi n°2022-217 du 21 février 2022 </a:t>
            </a:r>
            <a:r>
              <a:rPr lang="fr-FR" dirty="0">
                <a:ea typeface="Times New Roman" panose="02020603050405020304" pitchFamily="18" charset="0"/>
                <a:cs typeface="Arial" panose="020B0604020202020204" pitchFamily="34" charset="0"/>
              </a:rPr>
              <a:t>relative à la différenciation, la décentralisation, la déconcentration </a:t>
            </a:r>
            <a:r>
              <a:rPr lang="fr-FR" dirty="0" smtClean="0">
                <a:ea typeface="Times New Roman" panose="02020603050405020304" pitchFamily="18" charset="0"/>
                <a:cs typeface="Arial" panose="020B0604020202020204" pitchFamily="34" charset="0"/>
              </a:rPr>
              <a:t>et portant </a:t>
            </a:r>
            <a:r>
              <a:rPr lang="fr-FR" dirty="0">
                <a:ea typeface="Times New Roman" panose="02020603050405020304" pitchFamily="18" charset="0"/>
                <a:cs typeface="Arial" panose="020B0604020202020204" pitchFamily="34" charset="0"/>
              </a:rPr>
              <a:t>diverses mesures de simplification de l’action publique locale (3DS), codifié à l’article L.123-6 du Code de l’action sociale et des familles, </a:t>
            </a:r>
            <a:r>
              <a:rPr lang="fr-FR" b="1" dirty="0">
                <a:ea typeface="Times New Roman" panose="02020603050405020304" pitchFamily="18" charset="0"/>
                <a:cs typeface="Arial" panose="020B0604020202020204" pitchFamily="34" charset="0"/>
              </a:rPr>
              <a:t>introduit l’élection d’un Vice-Président Délégué chargé des mêmes fonctions que le Vice-Président</a:t>
            </a:r>
            <a:r>
              <a:rPr lang="fr-FR" dirty="0">
                <a:ea typeface="Times New Roman" panose="02020603050405020304" pitchFamily="18" charset="0"/>
                <a:cs typeface="Arial" panose="020B0604020202020204" pitchFamily="34" charset="0"/>
              </a:rPr>
              <a:t> au sein des Conseils d’Administration des CCAS afin qu’il puisse intervenir en cas d’absence ou d’empêchement de ce dernier. </a:t>
            </a:r>
            <a:endParaRPr lang="fr-FR" dirty="0" smtClean="0">
              <a:ea typeface="Times New Roman" panose="02020603050405020304" pitchFamily="18" charset="0"/>
              <a:cs typeface="Arial" panose="020B0604020202020204" pitchFamily="34" charset="0"/>
            </a:endParaRPr>
          </a:p>
          <a:p>
            <a:pPr marL="107950" indent="-90170" algn="just">
              <a:spcAft>
                <a:spcPts val="0"/>
              </a:spcAft>
              <a:tabLst>
                <a:tab pos="107950" algn="l"/>
              </a:tabLst>
            </a:pPr>
            <a:r>
              <a:rPr lang="fr-FR" dirty="0">
                <a:ea typeface="Times New Roman" panose="02020603050405020304" pitchFamily="18" charset="0"/>
                <a:cs typeface="Arial" panose="020B0604020202020204" pitchFamily="34" charset="0"/>
              </a:rPr>
              <a:t>	</a:t>
            </a:r>
            <a:endParaRPr lang="fr-FR" dirty="0" smtClean="0">
              <a:ea typeface="Times New Roman" panose="02020603050405020304" pitchFamily="18" charset="0"/>
              <a:cs typeface="Arial" panose="020B0604020202020204" pitchFamily="34" charset="0"/>
            </a:endParaRPr>
          </a:p>
          <a:p>
            <a:pPr marL="107950" indent="-90170" algn="just">
              <a:tabLst>
                <a:tab pos="107950" algn="l"/>
              </a:tabLst>
            </a:pPr>
            <a:r>
              <a:rPr lang="fr-FR" dirty="0">
                <a:ea typeface="Times New Roman" panose="02020603050405020304" pitchFamily="18" charset="0"/>
                <a:cs typeface="Arial" panose="020B0604020202020204" pitchFamily="34" charset="0"/>
              </a:rPr>
              <a:t>	</a:t>
            </a:r>
            <a:r>
              <a:rPr lang="fr-FR" b="1" dirty="0">
                <a:solidFill>
                  <a:schemeClr val="accent1"/>
                </a:solidFill>
              </a:rPr>
              <a:t>Article </a:t>
            </a:r>
            <a:r>
              <a:rPr lang="fr-FR" b="1" dirty="0" smtClean="0">
                <a:solidFill>
                  <a:schemeClr val="accent1"/>
                </a:solidFill>
              </a:rPr>
              <a:t>L.123-6 </a:t>
            </a:r>
            <a:r>
              <a:rPr lang="fr-FR" b="1" dirty="0">
                <a:solidFill>
                  <a:schemeClr val="accent1"/>
                </a:solidFill>
              </a:rPr>
              <a:t>du CASF : </a:t>
            </a:r>
          </a:p>
          <a:p>
            <a:pPr marL="107950" indent="-90170" algn="just">
              <a:spcAft>
                <a:spcPts val="0"/>
              </a:spcAft>
              <a:tabLst>
                <a:tab pos="107950" algn="l"/>
              </a:tabLst>
            </a:pPr>
            <a:endParaRPr lang="fr-FR" dirty="0">
              <a:ea typeface="Times New Roman" panose="02020603050405020304" pitchFamily="18" charset="0"/>
              <a:cs typeface="Arial" panose="020B0604020202020204" pitchFamily="34" charset="0"/>
            </a:endParaRPr>
          </a:p>
          <a:p>
            <a:pPr marL="107950" indent="-90170" algn="just">
              <a:spcAft>
                <a:spcPts val="0"/>
              </a:spcAft>
              <a:tabLst>
                <a:tab pos="107950" algn="l"/>
              </a:tabLst>
            </a:pPr>
            <a:r>
              <a:rPr lang="fr-FR" dirty="0">
                <a:ea typeface="Times New Roman" panose="02020603050405020304" pitchFamily="18" charset="0"/>
                <a:cs typeface="Arial" panose="020B0604020202020204" pitchFamily="34" charset="0"/>
              </a:rPr>
              <a:t>	</a:t>
            </a:r>
            <a:r>
              <a:rPr lang="fr-FR" i="1" dirty="0" smtClean="0"/>
              <a:t>Le </a:t>
            </a:r>
            <a:r>
              <a:rPr lang="fr-FR" i="1" dirty="0"/>
              <a:t>centre d'action sociale est un établissement public administratif communal ou intercommunal. Il est administré par un conseil d'administration présidé, selon le cas, par le maire ou le président de l'établissement public de coopération </a:t>
            </a:r>
            <a:r>
              <a:rPr lang="fr-FR" i="1" dirty="0" smtClean="0"/>
              <a:t>intercommunale.</a:t>
            </a:r>
          </a:p>
          <a:p>
            <a:pPr marL="107950" indent="-90170" algn="just">
              <a:spcAft>
                <a:spcPts val="0"/>
              </a:spcAft>
              <a:tabLst>
                <a:tab pos="107950" algn="l"/>
              </a:tabLst>
            </a:pPr>
            <a:r>
              <a:rPr lang="fr-FR" i="1" dirty="0"/>
              <a:t>	</a:t>
            </a:r>
            <a:endParaRPr lang="fr-FR" i="1" dirty="0" smtClean="0"/>
          </a:p>
          <a:p>
            <a:pPr marL="107950" indent="-90170" algn="just">
              <a:spcAft>
                <a:spcPts val="0"/>
              </a:spcAft>
              <a:tabLst>
                <a:tab pos="107950" algn="l"/>
              </a:tabLst>
            </a:pPr>
            <a:r>
              <a:rPr lang="fr-FR" i="1" dirty="0"/>
              <a:t>	</a:t>
            </a:r>
            <a:r>
              <a:rPr lang="fr-FR" i="1" dirty="0" smtClean="0"/>
              <a:t>Dès </a:t>
            </a:r>
            <a:r>
              <a:rPr lang="fr-FR" i="1" dirty="0"/>
              <a:t>qu'il est constitué, le conseil d'administration élit en son sein un vice-président qui le préside en l'absence du maire, nonobstant les dispositions de </a:t>
            </a:r>
            <a:r>
              <a:rPr lang="fr-FR" i="1" u="sng" dirty="0">
                <a:hlinkClick r:id="rId2"/>
              </a:rPr>
              <a:t>l'article L. 2122-17</a:t>
            </a:r>
            <a:r>
              <a:rPr lang="fr-FR" i="1" dirty="0"/>
              <a:t> du code général des collectivités territoriales, ou en l'absence du président de l'établissement de coopération intercommunale. </a:t>
            </a:r>
            <a:r>
              <a:rPr lang="fr-FR" i="1" dirty="0">
                <a:solidFill>
                  <a:schemeClr val="accent1"/>
                </a:solidFill>
              </a:rPr>
              <a:t>Il élit également un vice-président délégué, chargé des mêmes fonctions en cas d'empêchement du vice-président</a:t>
            </a:r>
            <a:r>
              <a:rPr lang="fr-FR" i="1" dirty="0" smtClean="0">
                <a:solidFill>
                  <a:schemeClr val="accent1"/>
                </a:solidFill>
              </a:rPr>
              <a:t>.</a:t>
            </a:r>
          </a:p>
          <a:p>
            <a:pPr marL="107950" indent="-90170" algn="just">
              <a:spcAft>
                <a:spcPts val="0"/>
              </a:spcAft>
              <a:tabLst>
                <a:tab pos="107950" algn="l"/>
              </a:tabLst>
            </a:pPr>
            <a:r>
              <a:rPr lang="fr-FR" dirty="0" smtClean="0">
                <a:ea typeface="Times New Roman" panose="02020603050405020304" pitchFamily="18" charset="0"/>
                <a:cs typeface="Arial" panose="020B0604020202020204" pitchFamily="34" charset="0"/>
              </a:rPr>
              <a:t> </a:t>
            </a:r>
            <a:endParaRPr lang="fr-FR" dirty="0">
              <a:effectLst/>
              <a:ea typeface="Times New Roman" panose="02020603050405020304" pitchFamily="18" charset="0"/>
            </a:endParaRPr>
          </a:p>
        </p:txBody>
      </p:sp>
    </p:spTree>
    <p:extLst>
      <p:ext uri="{BB962C8B-B14F-4D97-AF65-F5344CB8AC3E}">
        <p14:creationId xmlns:p14="http://schemas.microsoft.com/office/powerpoint/2010/main" val="1514434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 y="113803"/>
            <a:ext cx="12014661" cy="7725192"/>
          </a:xfrm>
          <a:prstGeom prst="rect">
            <a:avLst/>
          </a:prstGeom>
        </p:spPr>
        <p:txBody>
          <a:bodyPr wrap="square">
            <a:spAutoFit/>
          </a:bodyPr>
          <a:lstStyle/>
          <a:p>
            <a:pPr marL="107950" indent="-90170" algn="just">
              <a:spcAft>
                <a:spcPts val="0"/>
              </a:spcAft>
              <a:tabLst>
                <a:tab pos="107950" algn="l"/>
              </a:tabLst>
            </a:pPr>
            <a:r>
              <a:rPr lang="fr-FR" dirty="0" smtClean="0">
                <a:ea typeface="Times New Roman" panose="02020603050405020304" pitchFamily="18" charset="0"/>
                <a:cs typeface="Arial" panose="020B0604020202020204" pitchFamily="34" charset="0"/>
              </a:rPr>
              <a:t>	</a:t>
            </a:r>
            <a:r>
              <a:rPr lang="fr-FR" b="1" dirty="0" smtClean="0">
                <a:solidFill>
                  <a:schemeClr val="accent1"/>
                </a:solidFill>
                <a:ea typeface="Times New Roman" panose="02020603050405020304" pitchFamily="18" charset="0"/>
                <a:cs typeface="Arial" panose="020B0604020202020204" pitchFamily="34" charset="0"/>
              </a:rPr>
              <a:t>Le </a:t>
            </a:r>
            <a:r>
              <a:rPr lang="fr-FR" b="1" dirty="0">
                <a:solidFill>
                  <a:schemeClr val="accent1"/>
                </a:solidFill>
                <a:ea typeface="Times New Roman" panose="02020603050405020304" pitchFamily="18" charset="0"/>
                <a:cs typeface="Arial" panose="020B0604020202020204" pitchFamily="34" charset="0"/>
              </a:rPr>
              <a:t>décret n°2023-632 du 20 juillet 2023 </a:t>
            </a:r>
            <a:r>
              <a:rPr lang="fr-FR" dirty="0">
                <a:ea typeface="Times New Roman" panose="02020603050405020304" pitchFamily="18" charset="0"/>
                <a:cs typeface="Arial" panose="020B0604020202020204" pitchFamily="34" charset="0"/>
              </a:rPr>
              <a:t>a modifié la partie réglementaire du Code de l’action sociale et des familles afin de tenir compte des nouvelles dispositions de la loi précédemment citée visant à </a:t>
            </a:r>
            <a:r>
              <a:rPr lang="fr-FR" b="1" dirty="0">
                <a:ea typeface="Times New Roman" panose="02020603050405020304" pitchFamily="18" charset="0"/>
                <a:cs typeface="Arial" panose="020B0604020202020204" pitchFamily="34" charset="0"/>
              </a:rPr>
              <a:t>permettre une continuité de fonctionnement</a:t>
            </a:r>
            <a:r>
              <a:rPr lang="fr-FR" dirty="0">
                <a:ea typeface="Times New Roman" panose="02020603050405020304" pitchFamily="18" charset="0"/>
                <a:cs typeface="Arial" panose="020B0604020202020204" pitchFamily="34" charset="0"/>
              </a:rPr>
              <a:t> des Conseils d’Administration des CCAS</a:t>
            </a:r>
            <a:r>
              <a:rPr lang="fr-FR" dirty="0" smtClean="0">
                <a:ea typeface="Times New Roman" panose="02020603050405020304" pitchFamily="18" charset="0"/>
                <a:cs typeface="Arial" panose="020B0604020202020204" pitchFamily="34" charset="0"/>
              </a:rPr>
              <a:t>.</a:t>
            </a:r>
          </a:p>
          <a:p>
            <a:pPr marL="107950" indent="-90170" algn="just">
              <a:spcAft>
                <a:spcPts val="0"/>
              </a:spcAft>
              <a:tabLst>
                <a:tab pos="107950" algn="l"/>
              </a:tabLst>
            </a:pPr>
            <a:endParaRPr lang="fr-FR" dirty="0">
              <a:ea typeface="Times New Roman" panose="02020603050405020304" pitchFamily="18" charset="0"/>
              <a:cs typeface="Arial" panose="020B0604020202020204" pitchFamily="34" charset="0"/>
            </a:endParaRPr>
          </a:p>
          <a:p>
            <a:pPr marL="107950" indent="-90170" algn="just">
              <a:tabLst>
                <a:tab pos="107950" algn="l"/>
              </a:tabLst>
            </a:pPr>
            <a:r>
              <a:rPr lang="fr-FR" dirty="0">
                <a:ea typeface="Times New Roman" panose="02020603050405020304" pitchFamily="18" charset="0"/>
                <a:cs typeface="Arial" panose="020B0604020202020204" pitchFamily="34" charset="0"/>
              </a:rPr>
              <a:t>	</a:t>
            </a:r>
            <a:r>
              <a:rPr lang="fr-FR" b="1" dirty="0">
                <a:solidFill>
                  <a:schemeClr val="accent1"/>
                </a:solidFill>
              </a:rPr>
              <a:t>Article R</a:t>
            </a:r>
            <a:r>
              <a:rPr lang="fr-FR" b="1" dirty="0" smtClean="0">
                <a:solidFill>
                  <a:schemeClr val="accent1"/>
                </a:solidFill>
              </a:rPr>
              <a:t>.123-18 </a:t>
            </a:r>
            <a:r>
              <a:rPr lang="fr-FR" b="1" dirty="0">
                <a:solidFill>
                  <a:schemeClr val="accent1"/>
                </a:solidFill>
              </a:rPr>
              <a:t>du CASF : </a:t>
            </a:r>
          </a:p>
          <a:p>
            <a:pPr marL="107950" indent="-90170" algn="just">
              <a:spcAft>
                <a:spcPts val="0"/>
              </a:spcAft>
              <a:tabLst>
                <a:tab pos="107950" algn="l"/>
              </a:tabLst>
            </a:pPr>
            <a:endParaRPr lang="fr-FR" dirty="0" smtClean="0">
              <a:effectLst/>
              <a:ea typeface="Times New Roman" panose="02020603050405020304" pitchFamily="18" charset="0"/>
            </a:endParaRPr>
          </a:p>
          <a:p>
            <a:pPr marL="107950" indent="-90170" algn="just">
              <a:tabLst>
                <a:tab pos="107950" algn="l"/>
              </a:tabLst>
            </a:pPr>
            <a:r>
              <a:rPr lang="fr-FR" i="1" dirty="0" smtClean="0">
                <a:ea typeface="Times New Roman" panose="02020603050405020304" pitchFamily="18" charset="0"/>
                <a:cs typeface="Arial" panose="020B0604020202020204" pitchFamily="34" charset="0"/>
              </a:rPr>
              <a:t>	En </a:t>
            </a:r>
            <a:r>
              <a:rPr lang="fr-FR" i="1" dirty="0">
                <a:ea typeface="Times New Roman" panose="02020603050405020304" pitchFamily="18" charset="0"/>
                <a:cs typeface="Arial" panose="020B0604020202020204" pitchFamily="34" charset="0"/>
              </a:rPr>
              <a:t>cas d'empêchement du président, du vice-président et du vice-président délégué, la présidence de la séance est assurée par le plus ancien des membres présents et, à ancienneté égale, par le plus âgé</a:t>
            </a:r>
            <a:r>
              <a:rPr lang="fr-FR" i="1" dirty="0" smtClean="0">
                <a:ea typeface="Times New Roman" panose="02020603050405020304" pitchFamily="18" charset="0"/>
                <a:cs typeface="Arial" panose="020B0604020202020204" pitchFamily="34" charset="0"/>
              </a:rPr>
              <a:t>.</a:t>
            </a:r>
          </a:p>
          <a:p>
            <a:pPr marL="107950" indent="-90170" algn="just">
              <a:tabLst>
                <a:tab pos="107950" algn="l"/>
              </a:tabLst>
            </a:pPr>
            <a:endParaRPr lang="fr-FR" i="1" dirty="0" smtClean="0">
              <a:ea typeface="Times New Roman" panose="02020603050405020304" pitchFamily="18" charset="0"/>
              <a:cs typeface="Arial" panose="020B0604020202020204" pitchFamily="34" charset="0"/>
            </a:endParaRPr>
          </a:p>
          <a:p>
            <a:pPr marL="107950" indent="-90170" algn="just">
              <a:tabLst>
                <a:tab pos="107950" algn="l"/>
              </a:tabLst>
            </a:pPr>
            <a:r>
              <a:rPr lang="fr-FR" dirty="0">
                <a:ea typeface="Times New Roman" panose="02020603050405020304" pitchFamily="18" charset="0"/>
                <a:cs typeface="Arial" panose="020B0604020202020204" pitchFamily="34" charset="0"/>
              </a:rPr>
              <a:t>	</a:t>
            </a:r>
            <a:r>
              <a:rPr lang="fr-FR" b="1" dirty="0">
                <a:solidFill>
                  <a:schemeClr val="accent1"/>
                </a:solidFill>
              </a:rPr>
              <a:t>Article R</a:t>
            </a:r>
            <a:r>
              <a:rPr lang="fr-FR" b="1" dirty="0" smtClean="0">
                <a:solidFill>
                  <a:schemeClr val="accent1"/>
                </a:solidFill>
              </a:rPr>
              <a:t>.123-21 </a:t>
            </a:r>
            <a:r>
              <a:rPr lang="fr-FR" b="1" dirty="0">
                <a:solidFill>
                  <a:schemeClr val="accent1"/>
                </a:solidFill>
              </a:rPr>
              <a:t>du CASF : </a:t>
            </a:r>
          </a:p>
          <a:p>
            <a:pPr marL="107950" indent="-90170" algn="just">
              <a:spcAft>
                <a:spcPts val="0"/>
              </a:spcAft>
              <a:tabLst>
                <a:tab pos="107950" algn="l"/>
              </a:tabLst>
            </a:pPr>
            <a:endParaRPr lang="fr-FR" i="1" dirty="0">
              <a:ea typeface="Times New Roman" panose="02020603050405020304" pitchFamily="18" charset="0"/>
              <a:cs typeface="Arial" panose="020B0604020202020204" pitchFamily="34" charset="0"/>
            </a:endParaRPr>
          </a:p>
          <a:p>
            <a:pPr marL="107950" indent="-90170" algn="just">
              <a:tabLst>
                <a:tab pos="107950" algn="l"/>
              </a:tabLst>
            </a:pPr>
            <a:r>
              <a:rPr lang="fr-FR" i="1" dirty="0" smtClean="0">
                <a:ea typeface="Times New Roman" panose="02020603050405020304" pitchFamily="18" charset="0"/>
                <a:cs typeface="Arial" panose="020B0604020202020204" pitchFamily="34" charset="0"/>
              </a:rPr>
              <a:t>	Le </a:t>
            </a:r>
            <a:r>
              <a:rPr lang="fr-FR" i="1" dirty="0">
                <a:ea typeface="Times New Roman" panose="02020603050405020304" pitchFamily="18" charset="0"/>
                <a:cs typeface="Arial" panose="020B0604020202020204" pitchFamily="34" charset="0"/>
              </a:rPr>
              <a:t>conseil d'administration peut donner délégation de pouvoirs à son président, à son vice-président ou </a:t>
            </a:r>
            <a:r>
              <a:rPr lang="fr-FR" i="1" dirty="0">
                <a:solidFill>
                  <a:schemeClr val="accent1"/>
                </a:solidFill>
                <a:ea typeface="Times New Roman" panose="02020603050405020304" pitchFamily="18" charset="0"/>
                <a:cs typeface="Arial" panose="020B0604020202020204" pitchFamily="34" charset="0"/>
              </a:rPr>
              <a:t>à son vice-président délégué </a:t>
            </a:r>
            <a:r>
              <a:rPr lang="fr-FR" i="1" dirty="0">
                <a:ea typeface="Times New Roman" panose="02020603050405020304" pitchFamily="18" charset="0"/>
                <a:cs typeface="Arial" panose="020B0604020202020204" pitchFamily="34" charset="0"/>
              </a:rPr>
              <a:t>dans les matières suivantes :</a:t>
            </a:r>
          </a:p>
          <a:p>
            <a:pPr marL="107950" indent="-90170" algn="just">
              <a:tabLst>
                <a:tab pos="107950" algn="l"/>
              </a:tabLst>
            </a:pPr>
            <a:r>
              <a:rPr lang="fr-FR" i="1" dirty="0" smtClean="0">
                <a:ea typeface="Times New Roman" panose="02020603050405020304" pitchFamily="18" charset="0"/>
                <a:cs typeface="Arial" panose="020B0604020202020204" pitchFamily="34" charset="0"/>
              </a:rPr>
              <a:t>	1.	Attribution </a:t>
            </a:r>
            <a:r>
              <a:rPr lang="fr-FR" i="1" dirty="0">
                <a:ea typeface="Times New Roman" panose="02020603050405020304" pitchFamily="18" charset="0"/>
                <a:cs typeface="Arial" panose="020B0604020202020204" pitchFamily="34" charset="0"/>
              </a:rPr>
              <a:t>des prestations dans des conditions définies par le conseil d'administration ;</a:t>
            </a:r>
          </a:p>
          <a:p>
            <a:pPr marL="107950" indent="-90170" algn="just">
              <a:tabLst>
                <a:tab pos="107950" algn="l"/>
              </a:tabLst>
            </a:pPr>
            <a:r>
              <a:rPr lang="fr-FR" i="1" dirty="0" smtClean="0">
                <a:ea typeface="Times New Roman" panose="02020603050405020304" pitchFamily="18" charset="0"/>
                <a:cs typeface="Arial" panose="020B0604020202020204" pitchFamily="34" charset="0"/>
              </a:rPr>
              <a:t>	2.	Préparation</a:t>
            </a:r>
            <a:r>
              <a:rPr lang="fr-FR" i="1" dirty="0">
                <a:ea typeface="Times New Roman" panose="02020603050405020304" pitchFamily="18" charset="0"/>
                <a:cs typeface="Arial" panose="020B0604020202020204" pitchFamily="34" charset="0"/>
              </a:rPr>
              <a:t>, passation, exécution et règlement des marchés de travaux, de fournitures et de services passés selon la </a:t>
            </a:r>
            <a:r>
              <a:rPr lang="fr-FR" i="1" dirty="0" smtClean="0">
                <a:ea typeface="Times New Roman" panose="02020603050405020304" pitchFamily="18" charset="0"/>
                <a:cs typeface="Arial" panose="020B0604020202020204" pitchFamily="34" charset="0"/>
              </a:rPr>
              <a:t>	procédure adaptée </a:t>
            </a:r>
            <a:r>
              <a:rPr lang="fr-FR" i="1" dirty="0">
                <a:ea typeface="Times New Roman" panose="02020603050405020304" pitchFamily="18" charset="0"/>
                <a:cs typeface="Arial" panose="020B0604020202020204" pitchFamily="34" charset="0"/>
              </a:rPr>
              <a:t>prévue à </a:t>
            </a:r>
            <a:r>
              <a:rPr lang="fr-FR" i="1" dirty="0">
                <a:ea typeface="Times New Roman" panose="02020603050405020304" pitchFamily="18" charset="0"/>
                <a:cs typeface="Arial" panose="020B0604020202020204" pitchFamily="34" charset="0"/>
                <a:hlinkClick r:id="rId2"/>
              </a:rPr>
              <a:t>l'article 26 </a:t>
            </a:r>
            <a:r>
              <a:rPr lang="fr-FR" i="1" dirty="0">
                <a:ea typeface="Times New Roman" panose="02020603050405020304" pitchFamily="18" charset="0"/>
                <a:cs typeface="Arial" panose="020B0604020202020204" pitchFamily="34" charset="0"/>
              </a:rPr>
              <a:t>du code des marchés publics </a:t>
            </a:r>
            <a:r>
              <a:rPr lang="fr-FR" i="1" dirty="0" smtClean="0">
                <a:ea typeface="Times New Roman" panose="02020603050405020304" pitchFamily="18" charset="0"/>
                <a:cs typeface="Arial" panose="020B0604020202020204" pitchFamily="34" charset="0"/>
              </a:rPr>
              <a:t>;</a:t>
            </a:r>
          </a:p>
          <a:p>
            <a:pPr marL="107950" indent="-90170" algn="just">
              <a:tabLst>
                <a:tab pos="107950" algn="l"/>
              </a:tabLst>
            </a:pPr>
            <a:r>
              <a:rPr lang="fr-FR" i="1" dirty="0" smtClean="0">
                <a:ea typeface="Times New Roman" panose="02020603050405020304" pitchFamily="18" charset="0"/>
                <a:cs typeface="Arial" panose="020B0604020202020204" pitchFamily="34" charset="0"/>
              </a:rPr>
              <a:t>	3.	Conclusion </a:t>
            </a:r>
            <a:r>
              <a:rPr lang="fr-FR" i="1" dirty="0">
                <a:ea typeface="Times New Roman" panose="02020603050405020304" pitchFamily="18" charset="0"/>
                <a:cs typeface="Arial" panose="020B0604020202020204" pitchFamily="34" charset="0"/>
              </a:rPr>
              <a:t>et révision des contrats de louage de choses pour une durée n'excédant pas douze ans ;</a:t>
            </a:r>
          </a:p>
          <a:p>
            <a:pPr marL="107950" indent="-90170" algn="just">
              <a:tabLst>
                <a:tab pos="107950" algn="l"/>
              </a:tabLst>
            </a:pPr>
            <a:r>
              <a:rPr lang="fr-FR" i="1" dirty="0" smtClean="0">
                <a:ea typeface="Times New Roman" panose="02020603050405020304" pitchFamily="18" charset="0"/>
                <a:cs typeface="Arial" panose="020B0604020202020204" pitchFamily="34" charset="0"/>
              </a:rPr>
              <a:t>	4.	Conclusion </a:t>
            </a:r>
            <a:r>
              <a:rPr lang="fr-FR" i="1" dirty="0">
                <a:ea typeface="Times New Roman" panose="02020603050405020304" pitchFamily="18" charset="0"/>
                <a:cs typeface="Arial" panose="020B0604020202020204" pitchFamily="34" charset="0"/>
              </a:rPr>
              <a:t>de contrats d'assurance ;</a:t>
            </a:r>
          </a:p>
          <a:p>
            <a:pPr marL="107950" indent="-90170" algn="just">
              <a:tabLst>
                <a:tab pos="107950" algn="l"/>
              </a:tabLst>
            </a:pPr>
            <a:r>
              <a:rPr lang="fr-FR" i="1" dirty="0" smtClean="0">
                <a:ea typeface="Times New Roman" panose="02020603050405020304" pitchFamily="18" charset="0"/>
                <a:cs typeface="Arial" panose="020B0604020202020204" pitchFamily="34" charset="0"/>
              </a:rPr>
              <a:t>	5.	Création </a:t>
            </a:r>
            <a:r>
              <a:rPr lang="fr-FR" i="1" dirty="0">
                <a:ea typeface="Times New Roman" panose="02020603050405020304" pitchFamily="18" charset="0"/>
                <a:cs typeface="Arial" panose="020B0604020202020204" pitchFamily="34" charset="0"/>
              </a:rPr>
              <a:t>des régies comptables nécessaires au fonctionnement du centre d'action sociale et des services qu'il gère ;</a:t>
            </a:r>
          </a:p>
          <a:p>
            <a:pPr marL="107950" indent="-90170" algn="just">
              <a:tabLst>
                <a:tab pos="107950" algn="l"/>
              </a:tabLst>
            </a:pPr>
            <a:r>
              <a:rPr lang="fr-FR" i="1" dirty="0" smtClean="0">
                <a:ea typeface="Times New Roman" panose="02020603050405020304" pitchFamily="18" charset="0"/>
                <a:cs typeface="Arial" panose="020B0604020202020204" pitchFamily="34" charset="0"/>
              </a:rPr>
              <a:t>	6. 	Fixation </a:t>
            </a:r>
            <a:r>
              <a:rPr lang="fr-FR" i="1" dirty="0">
                <a:ea typeface="Times New Roman" panose="02020603050405020304" pitchFamily="18" charset="0"/>
                <a:cs typeface="Arial" panose="020B0604020202020204" pitchFamily="34" charset="0"/>
              </a:rPr>
              <a:t>des rémunérations et règlement des frais et honoraires des avocats, notaires, avoués, huissiers de justice et experts ;</a:t>
            </a:r>
          </a:p>
          <a:p>
            <a:pPr marL="107950" indent="-90170" algn="just">
              <a:tabLst>
                <a:tab pos="107950" algn="l"/>
              </a:tabLst>
            </a:pPr>
            <a:r>
              <a:rPr lang="fr-FR" i="1" dirty="0" smtClean="0">
                <a:ea typeface="Times New Roman" panose="02020603050405020304" pitchFamily="18" charset="0"/>
                <a:cs typeface="Arial" panose="020B0604020202020204" pitchFamily="34" charset="0"/>
              </a:rPr>
              <a:t>	7. 	Exercice </a:t>
            </a:r>
            <a:r>
              <a:rPr lang="fr-FR" i="1" dirty="0">
                <a:ea typeface="Times New Roman" panose="02020603050405020304" pitchFamily="18" charset="0"/>
                <a:cs typeface="Arial" panose="020B0604020202020204" pitchFamily="34" charset="0"/>
              </a:rPr>
              <a:t>au nom du centre d'action sociale des actions en justice ou défense du centre dans les actions intentées contre lui, </a:t>
            </a:r>
            <a:r>
              <a:rPr lang="fr-FR" i="1" dirty="0" smtClean="0">
                <a:ea typeface="Times New Roman" panose="02020603050405020304" pitchFamily="18" charset="0"/>
                <a:cs typeface="Arial" panose="020B0604020202020204" pitchFamily="34" charset="0"/>
              </a:rPr>
              <a:t>	dans </a:t>
            </a:r>
            <a:r>
              <a:rPr lang="fr-FR" i="1" dirty="0">
                <a:ea typeface="Times New Roman" panose="02020603050405020304" pitchFamily="18" charset="0"/>
                <a:cs typeface="Arial" panose="020B0604020202020204" pitchFamily="34" charset="0"/>
              </a:rPr>
              <a:t>les cas définis par le conseil d'administration ;</a:t>
            </a:r>
          </a:p>
          <a:p>
            <a:pPr marL="107950" indent="-90170" algn="just">
              <a:tabLst>
                <a:tab pos="107950" algn="l"/>
              </a:tabLst>
            </a:pPr>
            <a:r>
              <a:rPr lang="fr-FR" i="1" dirty="0" smtClean="0">
                <a:ea typeface="Times New Roman" panose="02020603050405020304" pitchFamily="18" charset="0"/>
                <a:cs typeface="Arial" panose="020B0604020202020204" pitchFamily="34" charset="0"/>
              </a:rPr>
              <a:t>	8. 	Délivrance</a:t>
            </a:r>
            <a:r>
              <a:rPr lang="fr-FR" i="1" dirty="0">
                <a:ea typeface="Times New Roman" panose="02020603050405020304" pitchFamily="18" charset="0"/>
                <a:cs typeface="Arial" panose="020B0604020202020204" pitchFamily="34" charset="0"/>
              </a:rPr>
              <a:t>, refus de délivrance et résiliation des élections de domicile mentionnées à l'article </a:t>
            </a:r>
            <a:r>
              <a:rPr lang="fr-FR" i="1" dirty="0">
                <a:ea typeface="Times New Roman" panose="02020603050405020304" pitchFamily="18" charset="0"/>
                <a:cs typeface="Arial" panose="020B0604020202020204" pitchFamily="34" charset="0"/>
                <a:hlinkClick r:id="rId3"/>
              </a:rPr>
              <a:t>L. 264-2</a:t>
            </a:r>
            <a:r>
              <a:rPr lang="fr-FR" i="1" dirty="0">
                <a:ea typeface="Times New Roman" panose="02020603050405020304" pitchFamily="18" charset="0"/>
                <a:cs typeface="Arial" panose="020B0604020202020204" pitchFamily="34" charset="0"/>
              </a:rPr>
              <a:t>.</a:t>
            </a:r>
          </a:p>
          <a:p>
            <a:pPr marL="107950" indent="-90170" algn="just">
              <a:tabLst>
                <a:tab pos="107950" algn="l"/>
              </a:tabLst>
            </a:pPr>
            <a:endParaRPr lang="fr-FR" i="1" dirty="0">
              <a:ea typeface="Times New Roman" panose="02020603050405020304" pitchFamily="18" charset="0"/>
              <a:cs typeface="Arial" panose="020B0604020202020204" pitchFamily="34" charset="0"/>
            </a:endParaRPr>
          </a:p>
          <a:p>
            <a:pPr marL="107950" indent="-90170" algn="just">
              <a:tabLst>
                <a:tab pos="107950" algn="l"/>
              </a:tabLst>
            </a:pPr>
            <a:endParaRPr lang="fr-FR" i="1" dirty="0">
              <a:ea typeface="Times New Roman" panose="02020603050405020304" pitchFamily="18" charset="0"/>
              <a:cs typeface="Arial" panose="020B0604020202020204" pitchFamily="34" charset="0"/>
            </a:endParaRPr>
          </a:p>
          <a:p>
            <a:pPr marL="107950" indent="-90170" algn="just">
              <a:spcAft>
                <a:spcPts val="0"/>
              </a:spcAft>
              <a:tabLst>
                <a:tab pos="107950" algn="l"/>
              </a:tabLst>
            </a:pPr>
            <a:endParaRPr lang="fr-F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97735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043" y="113803"/>
            <a:ext cx="12014661" cy="5232202"/>
          </a:xfrm>
          <a:prstGeom prst="rect">
            <a:avLst/>
          </a:prstGeom>
        </p:spPr>
        <p:txBody>
          <a:bodyPr wrap="square">
            <a:spAutoFit/>
          </a:bodyPr>
          <a:lstStyle/>
          <a:p>
            <a:pPr marL="107950" indent="-90170" algn="just">
              <a:tabLst>
                <a:tab pos="107950" algn="l"/>
              </a:tabLst>
            </a:pPr>
            <a:r>
              <a:rPr lang="fr-FR" dirty="0">
                <a:ea typeface="Times New Roman" panose="02020603050405020304" pitchFamily="18" charset="0"/>
                <a:cs typeface="Arial" panose="020B0604020202020204" pitchFamily="34" charset="0"/>
              </a:rPr>
              <a:t>	</a:t>
            </a:r>
            <a:r>
              <a:rPr lang="fr-FR" b="1" dirty="0">
                <a:solidFill>
                  <a:schemeClr val="accent1"/>
                </a:solidFill>
              </a:rPr>
              <a:t>Article R</a:t>
            </a:r>
            <a:r>
              <a:rPr lang="fr-FR" b="1" dirty="0" smtClean="0">
                <a:solidFill>
                  <a:schemeClr val="accent1"/>
                </a:solidFill>
              </a:rPr>
              <a:t>.123-22 </a:t>
            </a:r>
            <a:r>
              <a:rPr lang="fr-FR" b="1" dirty="0">
                <a:solidFill>
                  <a:schemeClr val="accent1"/>
                </a:solidFill>
              </a:rPr>
              <a:t>du CASF : </a:t>
            </a:r>
          </a:p>
          <a:p>
            <a:pPr marL="107950" indent="-90170" algn="just">
              <a:spcAft>
                <a:spcPts val="0"/>
              </a:spcAft>
              <a:tabLst>
                <a:tab pos="107950" algn="l"/>
              </a:tabLst>
            </a:pPr>
            <a:endParaRPr lang="fr-FR" i="1" dirty="0">
              <a:ea typeface="Times New Roman" panose="02020603050405020304" pitchFamily="18" charset="0"/>
              <a:cs typeface="Arial" panose="020B0604020202020204" pitchFamily="34" charset="0"/>
            </a:endParaRPr>
          </a:p>
          <a:p>
            <a:pPr marL="107950" indent="-90170" algn="just">
              <a:tabLst>
                <a:tab pos="107950" algn="l"/>
              </a:tabLst>
            </a:pPr>
            <a:r>
              <a:rPr lang="fr-FR" i="1" dirty="0" smtClean="0">
                <a:ea typeface="Times New Roman" panose="02020603050405020304" pitchFamily="18" charset="0"/>
                <a:cs typeface="Arial" panose="020B0604020202020204" pitchFamily="34" charset="0"/>
              </a:rPr>
              <a:t>	Les </a:t>
            </a:r>
            <a:r>
              <a:rPr lang="fr-FR" i="1" dirty="0">
                <a:ea typeface="Times New Roman" panose="02020603050405020304" pitchFamily="18" charset="0"/>
                <a:cs typeface="Arial" panose="020B0604020202020204" pitchFamily="34" charset="0"/>
              </a:rPr>
              <a:t>décisions prises par le président, le vice-président ou le </a:t>
            </a:r>
            <a:r>
              <a:rPr lang="fr-FR" i="1" dirty="0">
                <a:solidFill>
                  <a:schemeClr val="accent1"/>
                </a:solidFill>
                <a:ea typeface="Times New Roman" panose="02020603050405020304" pitchFamily="18" charset="0"/>
                <a:cs typeface="Arial" panose="020B0604020202020204" pitchFamily="34" charset="0"/>
              </a:rPr>
              <a:t>vice-président délégué </a:t>
            </a:r>
            <a:r>
              <a:rPr lang="fr-FR" i="1" dirty="0">
                <a:ea typeface="Times New Roman" panose="02020603050405020304" pitchFamily="18" charset="0"/>
                <a:cs typeface="Arial" panose="020B0604020202020204" pitchFamily="34" charset="0"/>
              </a:rPr>
              <a:t>dans les matières mentionnées à </a:t>
            </a:r>
            <a:r>
              <a:rPr lang="fr-FR" i="1" dirty="0">
                <a:ea typeface="Times New Roman" panose="02020603050405020304" pitchFamily="18" charset="0"/>
                <a:cs typeface="Arial" panose="020B0604020202020204" pitchFamily="34" charset="0"/>
                <a:hlinkClick r:id="rId2" tooltip="Code de l"/>
              </a:rPr>
              <a:t>l'article R. 123-21</a:t>
            </a:r>
            <a:r>
              <a:rPr lang="fr-FR" i="1" dirty="0">
                <a:ea typeface="Times New Roman" panose="02020603050405020304" pitchFamily="18" charset="0"/>
                <a:cs typeface="Arial" panose="020B0604020202020204" pitchFamily="34" charset="0"/>
              </a:rPr>
              <a:t> sont soumises aux mêmes règles que celles qui sont applicables aux délibérations du conseil d'administration portant sur les mêmes objets</a:t>
            </a:r>
            <a:r>
              <a:rPr lang="fr-FR" i="1" dirty="0" smtClean="0">
                <a:ea typeface="Times New Roman" panose="02020603050405020304" pitchFamily="18" charset="0"/>
                <a:cs typeface="Arial" panose="020B0604020202020204" pitchFamily="34" charset="0"/>
              </a:rPr>
              <a:t>.</a:t>
            </a:r>
          </a:p>
          <a:p>
            <a:pPr marL="107950" indent="-90170" algn="just">
              <a:tabLst>
                <a:tab pos="107950" algn="l"/>
              </a:tabLst>
            </a:pPr>
            <a:endParaRPr lang="fr-FR" i="1" dirty="0">
              <a:ea typeface="Times New Roman" panose="02020603050405020304" pitchFamily="18" charset="0"/>
              <a:cs typeface="Arial" panose="020B0604020202020204" pitchFamily="34" charset="0"/>
            </a:endParaRPr>
          </a:p>
          <a:p>
            <a:pPr marL="107950" indent="-90170" algn="just">
              <a:tabLst>
                <a:tab pos="107950" algn="l"/>
              </a:tabLst>
            </a:pPr>
            <a:r>
              <a:rPr lang="fr-FR" i="1" dirty="0" smtClean="0">
                <a:ea typeface="Times New Roman" panose="02020603050405020304" pitchFamily="18" charset="0"/>
                <a:cs typeface="Arial" panose="020B0604020202020204" pitchFamily="34" charset="0"/>
              </a:rPr>
              <a:t>	Sauf </a:t>
            </a:r>
            <a:r>
              <a:rPr lang="fr-FR" i="1" dirty="0">
                <a:ea typeface="Times New Roman" panose="02020603050405020304" pitchFamily="18" charset="0"/>
                <a:cs typeface="Arial" panose="020B0604020202020204" pitchFamily="34" charset="0"/>
              </a:rPr>
              <a:t>disposition contraire figurant dans la délibération du conseil d'administration portant délégation, les décisions prises en application de celle-ci doivent être signées personnellement par le président, le vice-président ou le </a:t>
            </a:r>
            <a:r>
              <a:rPr lang="fr-FR" i="1" dirty="0">
                <a:solidFill>
                  <a:schemeClr val="accent1"/>
                </a:solidFill>
                <a:ea typeface="Times New Roman" panose="02020603050405020304" pitchFamily="18" charset="0"/>
                <a:cs typeface="Arial" panose="020B0604020202020204" pitchFamily="34" charset="0"/>
              </a:rPr>
              <a:t>vice-président délégué</a:t>
            </a:r>
            <a:r>
              <a:rPr lang="fr-FR" i="1" dirty="0">
                <a:ea typeface="Times New Roman" panose="02020603050405020304" pitchFamily="18" charset="0"/>
                <a:cs typeface="Arial" panose="020B0604020202020204" pitchFamily="34" charset="0"/>
              </a:rPr>
              <a:t>. Les décisions relatives aux matières ayant fait l'objet de la délégation sont prises, en cas d'absence ou d'empêchement du président, du vice-président ou </a:t>
            </a:r>
            <a:r>
              <a:rPr lang="fr-FR" i="1" dirty="0" smtClean="0">
                <a:ea typeface="Times New Roman" panose="02020603050405020304" pitchFamily="18" charset="0"/>
                <a:cs typeface="Arial" panose="020B0604020202020204" pitchFamily="34" charset="0"/>
              </a:rPr>
              <a:t>du, </a:t>
            </a:r>
            <a:r>
              <a:rPr lang="fr-FR" i="1" dirty="0">
                <a:ea typeface="Times New Roman" panose="02020603050405020304" pitchFamily="18" charset="0"/>
                <a:cs typeface="Arial" panose="020B0604020202020204" pitchFamily="34" charset="0"/>
              </a:rPr>
              <a:t>par le conseil d'administration.</a:t>
            </a:r>
          </a:p>
          <a:p>
            <a:pPr marL="107950" indent="-90170" algn="just">
              <a:tabLst>
                <a:tab pos="107950" algn="l"/>
              </a:tabLst>
            </a:pPr>
            <a:r>
              <a:rPr lang="fr-FR" i="1" dirty="0" smtClean="0">
                <a:ea typeface="Times New Roman" panose="02020603050405020304" pitchFamily="18" charset="0"/>
                <a:cs typeface="Arial" panose="020B0604020202020204" pitchFamily="34" charset="0"/>
              </a:rPr>
              <a:t>	</a:t>
            </a:r>
            <a:r>
              <a:rPr lang="fr-FR" i="1" dirty="0">
                <a:solidFill>
                  <a:schemeClr val="accent1"/>
                </a:solidFill>
                <a:ea typeface="Times New Roman" panose="02020603050405020304" pitchFamily="18" charset="0"/>
                <a:cs typeface="Arial" panose="020B0604020202020204" pitchFamily="34" charset="0"/>
              </a:rPr>
              <a:t>vice-président délégué</a:t>
            </a:r>
            <a:endParaRPr lang="fr-FR" i="1" dirty="0" smtClean="0">
              <a:ea typeface="Times New Roman" panose="02020603050405020304" pitchFamily="18" charset="0"/>
              <a:cs typeface="Arial" panose="020B0604020202020204" pitchFamily="34" charset="0"/>
            </a:endParaRPr>
          </a:p>
          <a:p>
            <a:pPr marL="107950" indent="-90170" algn="just">
              <a:tabLst>
                <a:tab pos="107950" algn="l"/>
              </a:tabLst>
            </a:pPr>
            <a:r>
              <a:rPr lang="fr-FR" i="1" dirty="0">
                <a:ea typeface="Times New Roman" panose="02020603050405020304" pitchFamily="18" charset="0"/>
                <a:cs typeface="Arial" panose="020B0604020202020204" pitchFamily="34" charset="0"/>
              </a:rPr>
              <a:t>	</a:t>
            </a:r>
            <a:r>
              <a:rPr lang="fr-FR" i="1" dirty="0" smtClean="0">
                <a:ea typeface="Times New Roman" panose="02020603050405020304" pitchFamily="18" charset="0"/>
                <a:cs typeface="Arial" panose="020B0604020202020204" pitchFamily="34" charset="0"/>
              </a:rPr>
              <a:t>Le </a:t>
            </a:r>
            <a:r>
              <a:rPr lang="fr-FR" i="1" dirty="0">
                <a:ea typeface="Times New Roman" panose="02020603050405020304" pitchFamily="18" charset="0"/>
                <a:cs typeface="Arial" panose="020B0604020202020204" pitchFamily="34" charset="0"/>
              </a:rPr>
              <a:t>président, le vice-président ou le </a:t>
            </a:r>
            <a:r>
              <a:rPr lang="fr-FR" i="1" dirty="0">
                <a:solidFill>
                  <a:schemeClr val="accent1"/>
                </a:solidFill>
                <a:ea typeface="Times New Roman" panose="02020603050405020304" pitchFamily="18" charset="0"/>
                <a:cs typeface="Arial" panose="020B0604020202020204" pitchFamily="34" charset="0"/>
              </a:rPr>
              <a:t>vice-président délégué </a:t>
            </a:r>
            <a:r>
              <a:rPr lang="fr-FR" i="1" dirty="0">
                <a:ea typeface="Times New Roman" panose="02020603050405020304" pitchFamily="18" charset="0"/>
                <a:cs typeface="Arial" panose="020B0604020202020204" pitchFamily="34" charset="0"/>
              </a:rPr>
              <a:t>doit rendre compte, à chacune des réunions du conseil d'administration, des décisions qu'il a prises en vertu de la délégation qu'il a reçue.</a:t>
            </a:r>
          </a:p>
          <a:p>
            <a:pPr marL="107950" indent="-90170" algn="just">
              <a:tabLst>
                <a:tab pos="107950" algn="l"/>
              </a:tabLst>
            </a:pPr>
            <a:endParaRPr lang="fr-FR" i="1" dirty="0" smtClean="0">
              <a:ea typeface="Times New Roman" panose="02020603050405020304" pitchFamily="18" charset="0"/>
              <a:cs typeface="Arial" panose="020B0604020202020204" pitchFamily="34" charset="0"/>
            </a:endParaRPr>
          </a:p>
          <a:p>
            <a:pPr marL="107950" indent="-90170" algn="just">
              <a:tabLst>
                <a:tab pos="107950" algn="l"/>
              </a:tabLst>
            </a:pPr>
            <a:r>
              <a:rPr lang="fr-FR" i="1" dirty="0">
                <a:ea typeface="Times New Roman" panose="02020603050405020304" pitchFamily="18" charset="0"/>
                <a:cs typeface="Arial" panose="020B0604020202020204" pitchFamily="34" charset="0"/>
              </a:rPr>
              <a:t>	</a:t>
            </a:r>
            <a:r>
              <a:rPr lang="fr-FR" i="1" dirty="0" smtClean="0">
                <a:ea typeface="Times New Roman" panose="02020603050405020304" pitchFamily="18" charset="0"/>
                <a:cs typeface="Arial" panose="020B0604020202020204" pitchFamily="34" charset="0"/>
              </a:rPr>
              <a:t>Le </a:t>
            </a:r>
            <a:r>
              <a:rPr lang="fr-FR" i="1" dirty="0">
                <a:ea typeface="Times New Roman" panose="02020603050405020304" pitchFamily="18" charset="0"/>
                <a:cs typeface="Arial" panose="020B0604020202020204" pitchFamily="34" charset="0"/>
              </a:rPr>
              <a:t>conseil d'administration peut mettre fin à la délégation.</a:t>
            </a:r>
          </a:p>
          <a:p>
            <a:pPr marL="107950" indent="-90170" algn="just">
              <a:tabLst>
                <a:tab pos="107950" algn="l"/>
              </a:tabLst>
            </a:pPr>
            <a:endParaRPr lang="fr-FR" i="1" dirty="0">
              <a:ea typeface="Times New Roman" panose="02020603050405020304" pitchFamily="18" charset="0"/>
              <a:cs typeface="Arial" panose="020B0604020202020204" pitchFamily="34" charset="0"/>
            </a:endParaRPr>
          </a:p>
          <a:p>
            <a:pPr marL="107950" indent="-90170" algn="just">
              <a:tabLst>
                <a:tab pos="107950" algn="l"/>
              </a:tabLst>
            </a:pPr>
            <a:endParaRPr lang="fr-FR" i="1" dirty="0">
              <a:ea typeface="Times New Roman" panose="02020603050405020304" pitchFamily="18" charset="0"/>
              <a:cs typeface="Arial" panose="020B0604020202020204" pitchFamily="34" charset="0"/>
            </a:endParaRPr>
          </a:p>
          <a:p>
            <a:pPr marL="107950" indent="-90170" algn="just">
              <a:spcAft>
                <a:spcPts val="0"/>
              </a:spcAft>
              <a:tabLst>
                <a:tab pos="107950" algn="l"/>
              </a:tabLst>
            </a:pPr>
            <a:endParaRPr lang="fr-FR"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98768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4. Réforme de la publicité des actes</a:t>
            </a:r>
            <a:endParaRPr lang="fr-FR" dirty="0"/>
          </a:p>
        </p:txBody>
      </p:sp>
    </p:spTree>
    <p:extLst>
      <p:ext uri="{BB962C8B-B14F-4D97-AF65-F5344CB8AC3E}">
        <p14:creationId xmlns:p14="http://schemas.microsoft.com/office/powerpoint/2010/main" val="2297200809"/>
      </p:ext>
    </p:extLst>
  </p:cSld>
  <p:clrMapOvr>
    <a:masterClrMapping/>
  </p:clrMapOvr>
</p:sld>
</file>

<file path=ppt/theme/theme1.xml><?xml version="1.0" encoding="utf-8"?>
<a:theme xmlns:a="http://schemas.openxmlformats.org/drawingml/2006/main" name="Cadr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TM03457475[[fn=Cadre]]</Template>
  <TotalTime>712</TotalTime>
  <Words>6273</Words>
  <Application>Microsoft Office PowerPoint</Application>
  <PresentationFormat>Grand écran</PresentationFormat>
  <Paragraphs>458</Paragraphs>
  <Slides>52</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52</vt:i4>
      </vt:variant>
    </vt:vector>
  </HeadingPairs>
  <TitlesOfParts>
    <vt:vector size="60" baseType="lpstr">
      <vt:lpstr>Arial</vt:lpstr>
      <vt:lpstr>Calibri</vt:lpstr>
      <vt:lpstr>Corbel</vt:lpstr>
      <vt:lpstr>Symbol</vt:lpstr>
      <vt:lpstr>Times New Roman</vt:lpstr>
      <vt:lpstr>Wingdings</vt:lpstr>
      <vt:lpstr>Wingdings 2</vt:lpstr>
      <vt:lpstr>Cadre</vt:lpstr>
      <vt:lpstr>Rencontre Régionale PACA - ACTAS</vt:lpstr>
      <vt:lpstr>1. Introduction de la rencontre</vt:lpstr>
      <vt:lpstr>2. Actualités de l’ACTAS</vt:lpstr>
      <vt:lpstr>Présentation PowerPoint</vt:lpstr>
      <vt:lpstr>3. Election d’un(e) Vice-Président(e) Délégué(e)</vt:lpstr>
      <vt:lpstr>Présentation PowerPoint</vt:lpstr>
      <vt:lpstr>Présentation PowerPoint</vt:lpstr>
      <vt:lpstr>Présentation PowerPoint</vt:lpstr>
      <vt:lpstr>4. Réforme de la publicité des actes</vt:lpstr>
      <vt:lpstr>Présentation PowerPoint</vt:lpstr>
      <vt:lpstr>Présentation PowerPoint</vt:lpstr>
      <vt:lpstr>5. Règlement intérieur du conseil d’administration</vt:lpstr>
      <vt:lpstr>Présentation PowerPoint</vt:lpstr>
      <vt:lpstr>6. La Réforme de la responsabilité financière des gestionnaires publics</vt:lpstr>
      <vt:lpstr>Présentation PowerPoint</vt:lpstr>
      <vt:lpstr>7. La Réforme des Services Autonomie A Domicile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8. La Réforme de l’évaluation des ESSMS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 La Mise en œuvre d’un accueil inconditionnel</vt:lpstr>
      <vt:lpstr>10. Les aides sociales facultatives</vt:lpstr>
      <vt:lpstr>11. Points divers</vt:lpstr>
      <vt:lpstr>12. Planification et organisation de la prochaine rencontre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Rencontre Régionale PACA ACTAS</dc:title>
  <dc:creator>NARDIN Nicolas</dc:creator>
  <cp:lastModifiedBy>NARDIN Nicolas</cp:lastModifiedBy>
  <cp:revision>91</cp:revision>
  <dcterms:created xsi:type="dcterms:W3CDTF">2023-10-10T10:23:41Z</dcterms:created>
  <dcterms:modified xsi:type="dcterms:W3CDTF">2023-10-12T07:26:52Z</dcterms:modified>
</cp:coreProperties>
</file>